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658" r:id="rId5"/>
  </p:sldMasterIdLst>
  <p:notesMasterIdLst>
    <p:notesMasterId r:id="rId34"/>
  </p:notesMasterIdLst>
  <p:handoutMasterIdLst>
    <p:handoutMasterId r:id="rId35"/>
  </p:handoutMasterIdLst>
  <p:sldIdLst>
    <p:sldId id="265" r:id="rId6"/>
    <p:sldId id="263" r:id="rId7"/>
    <p:sldId id="344" r:id="rId8"/>
    <p:sldId id="546" r:id="rId9"/>
    <p:sldId id="334" r:id="rId10"/>
    <p:sldId id="323" r:id="rId11"/>
    <p:sldId id="268" r:id="rId12"/>
    <p:sldId id="512" r:id="rId13"/>
    <p:sldId id="646" r:id="rId14"/>
    <p:sldId id="649" r:id="rId15"/>
    <p:sldId id="655" r:id="rId16"/>
    <p:sldId id="569" r:id="rId17"/>
    <p:sldId id="653" r:id="rId18"/>
    <p:sldId id="650" r:id="rId19"/>
    <p:sldId id="651" r:id="rId20"/>
    <p:sldId id="654" r:id="rId21"/>
    <p:sldId id="657" r:id="rId22"/>
    <p:sldId id="656" r:id="rId23"/>
    <p:sldId id="645" r:id="rId24"/>
    <p:sldId id="660" r:id="rId25"/>
    <p:sldId id="563" r:id="rId26"/>
    <p:sldId id="564" r:id="rId27"/>
    <p:sldId id="648" r:id="rId28"/>
    <p:sldId id="513" r:id="rId29"/>
    <p:sldId id="565" r:id="rId30"/>
    <p:sldId id="652" r:id="rId31"/>
    <p:sldId id="658" r:id="rId32"/>
    <p:sldId id="659" r:id="rId33"/>
  </p:sldIdLst>
  <p:sldSz cx="12192000" cy="6858000"/>
  <p:notesSz cx="7010400" cy="9296400"/>
  <p:embeddedFontLst>
    <p:embeddedFont>
      <p:font typeface="Calibri" panose="020F0502020204030204" pitchFamily="34" charset="0"/>
      <p:regular r:id="rId36"/>
      <p:bold r:id="rId37"/>
      <p:italic r:id="rId38"/>
      <p:boldItalic r:id="rId39"/>
    </p:embeddedFont>
    <p:embeddedFont>
      <p:font typeface="Lato Medium" panose="020F0502020204030203" pitchFamily="34" charset="0"/>
      <p:regular r:id="rId40"/>
      <p:italic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F85"/>
    <a:srgbClr val="FFFFFF"/>
    <a:srgbClr val="769BA3"/>
    <a:srgbClr val="5371AF"/>
    <a:srgbClr val="7FC4DD"/>
    <a:srgbClr val="585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6E21A-AD39-457F-A41A-7F760EB4FF53}" v="6" dt="2023-07-24T15:36:36.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autoAdjust="0"/>
    <p:restoredTop sz="95274" autoAdjust="0"/>
  </p:normalViewPr>
  <p:slideViewPr>
    <p:cSldViewPr snapToGrid="0">
      <p:cViewPr varScale="1">
        <p:scale>
          <a:sx n="83" d="100"/>
          <a:sy n="83" d="100"/>
        </p:scale>
        <p:origin x="31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6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EF45FA-89F0-4B65-AB70-C8292B334FF1}" type="datetimeFigureOut">
              <a:rPr lang="en-US" smtClean="0"/>
              <a:t>8/1/2023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00F0EF0-2027-4853-9E46-F01D84136433}" type="slidenum">
              <a:rPr lang="en-US" smtClean="0"/>
              <a:t>‹#›</a:t>
            </a:fld>
            <a:endParaRPr lang="en-US"/>
          </a:p>
        </p:txBody>
      </p:sp>
    </p:spTree>
    <p:extLst>
      <p:ext uri="{BB962C8B-B14F-4D97-AF65-F5344CB8AC3E}">
        <p14:creationId xmlns:p14="http://schemas.microsoft.com/office/powerpoint/2010/main" val="196096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56962D-5CE3-4862-B0A2-CA0620516549}" type="datetimeFigureOut">
              <a:rPr lang="en-US" smtClean="0"/>
              <a:t>8/1/2023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474228-D628-4717-9783-8D2170F04D4D}" type="slidenum">
              <a:rPr lang="en-US" smtClean="0"/>
              <a:t>‹#›</a:t>
            </a:fld>
            <a:endParaRPr lang="en-US"/>
          </a:p>
        </p:txBody>
      </p:sp>
    </p:spTree>
    <p:extLst>
      <p:ext uri="{BB962C8B-B14F-4D97-AF65-F5344CB8AC3E}">
        <p14:creationId xmlns:p14="http://schemas.microsoft.com/office/powerpoint/2010/main" val="245722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74228-D628-4717-9783-8D2170F04D4D}" type="slidenum">
              <a:rPr lang="en-US" smtClean="0"/>
              <a:t>2</a:t>
            </a:fld>
            <a:endParaRPr lang="en-US"/>
          </a:p>
        </p:txBody>
      </p:sp>
    </p:spTree>
    <p:extLst>
      <p:ext uri="{BB962C8B-B14F-4D97-AF65-F5344CB8AC3E}">
        <p14:creationId xmlns:p14="http://schemas.microsoft.com/office/powerpoint/2010/main" val="354171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4228-D628-4717-9783-8D2170F04D4D}" type="slidenum">
              <a:rPr lang="en-US" smtClean="0"/>
              <a:t>7</a:t>
            </a:fld>
            <a:endParaRPr lang="en-US"/>
          </a:p>
        </p:txBody>
      </p:sp>
    </p:spTree>
    <p:extLst>
      <p:ext uri="{BB962C8B-B14F-4D97-AF65-F5344CB8AC3E}">
        <p14:creationId xmlns:p14="http://schemas.microsoft.com/office/powerpoint/2010/main" val="60918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74228-D628-4717-9783-8D2170F04D4D}" type="slidenum">
              <a:rPr lang="en-US" smtClean="0"/>
              <a:t>8</a:t>
            </a:fld>
            <a:endParaRPr lang="en-US"/>
          </a:p>
        </p:txBody>
      </p:sp>
    </p:spTree>
    <p:extLst>
      <p:ext uri="{BB962C8B-B14F-4D97-AF65-F5344CB8AC3E}">
        <p14:creationId xmlns:p14="http://schemas.microsoft.com/office/powerpoint/2010/main" val="296804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74228-D628-4717-9783-8D2170F04D4D}" type="slidenum">
              <a:rPr lang="en-US" smtClean="0"/>
              <a:t>9</a:t>
            </a:fld>
            <a:endParaRPr lang="en-US"/>
          </a:p>
        </p:txBody>
      </p:sp>
    </p:spTree>
    <p:extLst>
      <p:ext uri="{BB962C8B-B14F-4D97-AF65-F5344CB8AC3E}">
        <p14:creationId xmlns:p14="http://schemas.microsoft.com/office/powerpoint/2010/main" val="407340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4228-D628-4717-9783-8D2170F04D4D}" type="slidenum">
              <a:rPr lang="en-US" smtClean="0"/>
              <a:t>11</a:t>
            </a:fld>
            <a:endParaRPr lang="en-US"/>
          </a:p>
        </p:txBody>
      </p:sp>
    </p:spTree>
    <p:extLst>
      <p:ext uri="{BB962C8B-B14F-4D97-AF65-F5344CB8AC3E}">
        <p14:creationId xmlns:p14="http://schemas.microsoft.com/office/powerpoint/2010/main" val="109058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74228-D628-4717-9783-8D2170F04D4D}" type="slidenum">
              <a:rPr lang="en-US" smtClean="0"/>
              <a:t>18</a:t>
            </a:fld>
            <a:endParaRPr lang="en-US"/>
          </a:p>
        </p:txBody>
      </p:sp>
    </p:spTree>
    <p:extLst>
      <p:ext uri="{BB962C8B-B14F-4D97-AF65-F5344CB8AC3E}">
        <p14:creationId xmlns:p14="http://schemas.microsoft.com/office/powerpoint/2010/main" val="423084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74228-D628-4717-9783-8D2170F04D4D}" type="slidenum">
              <a:rPr lang="en-US" smtClean="0"/>
              <a:t>22</a:t>
            </a:fld>
            <a:endParaRPr lang="en-US"/>
          </a:p>
        </p:txBody>
      </p:sp>
    </p:spTree>
    <p:extLst>
      <p:ext uri="{BB962C8B-B14F-4D97-AF65-F5344CB8AC3E}">
        <p14:creationId xmlns:p14="http://schemas.microsoft.com/office/powerpoint/2010/main" val="449599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22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2189" r="6891"/>
          <a:stretch/>
        </p:blipFill>
        <p:spPr>
          <a:xfrm>
            <a:off x="-6350" y="0"/>
            <a:ext cx="12192000" cy="6848536"/>
          </a:xfrm>
          <a:prstGeom prst="rect">
            <a:avLst/>
          </a:prstGeom>
          <a:noFill/>
        </p:spPr>
      </p:pic>
      <p:sp>
        <p:nvSpPr>
          <p:cNvPr id="12" name="Rectangle 11"/>
          <p:cNvSpPr/>
          <p:nvPr userDrawn="1"/>
        </p:nvSpPr>
        <p:spPr>
          <a:xfrm>
            <a:off x="0" y="201039"/>
            <a:ext cx="12192000" cy="6455924"/>
          </a:xfrm>
          <a:prstGeom prst="rect">
            <a:avLst/>
          </a:prstGeom>
          <a:solidFill>
            <a:srgbClr val="FFFFFF">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7/13/2023</a:t>
            </a:r>
          </a:p>
        </p:txBody>
      </p:sp>
      <p:sp>
        <p:nvSpPr>
          <p:cNvPr id="5" name="Footer Placeholder 4"/>
          <p:cNvSpPr>
            <a:spLocks noGrp="1"/>
          </p:cNvSpPr>
          <p:nvPr>
            <p:ph type="ftr" sz="quarter" idx="11"/>
          </p:nvPr>
        </p:nvSpPr>
        <p:spPr/>
        <p:txBody>
          <a:bodyPr/>
          <a:lstStyle/>
          <a:p>
            <a:r>
              <a:rPr lang="en-US"/>
              <a:t>A regional collaboration for our water future</a:t>
            </a:r>
          </a:p>
        </p:txBody>
      </p:sp>
      <p:sp>
        <p:nvSpPr>
          <p:cNvPr id="6" name="Slide Number Placeholder 5"/>
          <p:cNvSpPr>
            <a:spLocks noGrp="1"/>
          </p:cNvSpPr>
          <p:nvPr>
            <p:ph type="sldNum" sz="quarter" idx="12"/>
          </p:nvPr>
        </p:nvSpPr>
        <p:spPr/>
        <p:txBody>
          <a:bodyPr/>
          <a:lstStyle/>
          <a:p>
            <a:fld id="{8A2540CE-EF9B-4A6F-A648-B3E84EE9FC58}" type="slidenum">
              <a:rPr lang="en-US" smtClean="0"/>
              <a:t>‹#›</a:t>
            </a:fld>
            <a:endParaRPr lang="en-US"/>
          </a:p>
        </p:txBody>
      </p:sp>
      <p:sp>
        <p:nvSpPr>
          <p:cNvPr id="8" name="Rectangle 7"/>
          <p:cNvSpPr/>
          <p:nvPr userDrawn="1"/>
        </p:nvSpPr>
        <p:spPr>
          <a:xfrm>
            <a:off x="0" y="6661469"/>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9425" y="5837587"/>
            <a:ext cx="1102822" cy="730073"/>
          </a:xfrm>
          <a:prstGeom prst="rect">
            <a:avLst/>
          </a:prstGeom>
        </p:spPr>
      </p:pic>
      <p:sp>
        <p:nvSpPr>
          <p:cNvPr id="10" name="Rectangle 9"/>
          <p:cNvSpPr/>
          <p:nvPr userDrawn="1"/>
        </p:nvSpPr>
        <p:spPr>
          <a:xfrm>
            <a:off x="0" y="1"/>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43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22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2189" r="6891"/>
          <a:stretch/>
        </p:blipFill>
        <p:spPr>
          <a:xfrm>
            <a:off x="-6350" y="0"/>
            <a:ext cx="12192000" cy="6848536"/>
          </a:xfrm>
          <a:prstGeom prst="rect">
            <a:avLst/>
          </a:prstGeom>
          <a:noFill/>
        </p:spPr>
      </p:pic>
      <p:sp>
        <p:nvSpPr>
          <p:cNvPr id="12" name="Rectangle 11"/>
          <p:cNvSpPr/>
          <p:nvPr userDrawn="1"/>
        </p:nvSpPr>
        <p:spPr>
          <a:xfrm>
            <a:off x="0" y="201039"/>
            <a:ext cx="12192000" cy="6455924"/>
          </a:xfrm>
          <a:prstGeom prst="rect">
            <a:avLst/>
          </a:prstGeom>
          <a:solidFill>
            <a:srgbClr val="FFFFFF">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7/7/2023</a:t>
            </a:r>
          </a:p>
        </p:txBody>
      </p:sp>
      <p:sp>
        <p:nvSpPr>
          <p:cNvPr id="5" name="Footer Placeholder 4"/>
          <p:cNvSpPr>
            <a:spLocks noGrp="1"/>
          </p:cNvSpPr>
          <p:nvPr>
            <p:ph type="ftr" sz="quarter" idx="11"/>
          </p:nvPr>
        </p:nvSpPr>
        <p:spPr/>
        <p:txBody>
          <a:bodyPr/>
          <a:lstStyle/>
          <a:p>
            <a:r>
              <a:rPr lang="en-US"/>
              <a:t>A regional collaboration for our water future</a:t>
            </a:r>
          </a:p>
        </p:txBody>
      </p:sp>
      <p:sp>
        <p:nvSpPr>
          <p:cNvPr id="6" name="Slide Number Placeholder 5"/>
          <p:cNvSpPr>
            <a:spLocks noGrp="1"/>
          </p:cNvSpPr>
          <p:nvPr>
            <p:ph type="sldNum" sz="quarter" idx="12"/>
          </p:nvPr>
        </p:nvSpPr>
        <p:spPr/>
        <p:txBody>
          <a:bodyPr/>
          <a:lstStyle/>
          <a:p>
            <a:fld id="{8A2540CE-EF9B-4A6F-A648-B3E84EE9FC58}" type="slidenum">
              <a:rPr lang="en-US" smtClean="0"/>
              <a:t>‹#›</a:t>
            </a:fld>
            <a:endParaRPr lang="en-US"/>
          </a:p>
        </p:txBody>
      </p:sp>
      <p:sp>
        <p:nvSpPr>
          <p:cNvPr id="8" name="Rectangle 7"/>
          <p:cNvSpPr/>
          <p:nvPr userDrawn="1"/>
        </p:nvSpPr>
        <p:spPr>
          <a:xfrm>
            <a:off x="0" y="6661469"/>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9425" y="5837587"/>
            <a:ext cx="1102822" cy="730073"/>
          </a:xfrm>
          <a:prstGeom prst="rect">
            <a:avLst/>
          </a:prstGeom>
        </p:spPr>
      </p:pic>
      <p:sp>
        <p:nvSpPr>
          <p:cNvPr id="10" name="Rectangle 9"/>
          <p:cNvSpPr/>
          <p:nvPr userDrawn="1"/>
        </p:nvSpPr>
        <p:spPr>
          <a:xfrm>
            <a:off x="0" y="1"/>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4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28600" indent="-228600">
              <a:buSzPct val="95000"/>
              <a:buFont typeface="Arial" panose="020B0604020202020204" pitchFamily="34" charset="0"/>
              <a:buChar cha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7/7/2023</a:t>
            </a:r>
          </a:p>
        </p:txBody>
      </p:sp>
      <p:sp>
        <p:nvSpPr>
          <p:cNvPr id="5" name="Footer Placeholder 4"/>
          <p:cNvSpPr>
            <a:spLocks noGrp="1"/>
          </p:cNvSpPr>
          <p:nvPr>
            <p:ph type="ftr" sz="quarter" idx="11"/>
          </p:nvPr>
        </p:nvSpPr>
        <p:spPr/>
        <p:txBody>
          <a:bodyPr/>
          <a:lstStyle/>
          <a:p>
            <a:r>
              <a:rPr lang="en-US"/>
              <a:t>A regional collaboration for our water future</a:t>
            </a:r>
          </a:p>
        </p:txBody>
      </p:sp>
      <p:sp>
        <p:nvSpPr>
          <p:cNvPr id="6" name="Slide Number Placeholder 5"/>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298720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28600" indent="-228600">
              <a:buSzPct val="95000"/>
              <a:buFont typeface="Arial" panose="020B0604020202020204" pitchFamily="34" charset="0"/>
              <a:buChar cha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7/13/2023</a:t>
            </a:r>
          </a:p>
        </p:txBody>
      </p:sp>
      <p:sp>
        <p:nvSpPr>
          <p:cNvPr id="5" name="Footer Placeholder 4"/>
          <p:cNvSpPr>
            <a:spLocks noGrp="1"/>
          </p:cNvSpPr>
          <p:nvPr>
            <p:ph type="ftr" sz="quarter" idx="11"/>
          </p:nvPr>
        </p:nvSpPr>
        <p:spPr/>
        <p:txBody>
          <a:bodyPr/>
          <a:lstStyle/>
          <a:p>
            <a:r>
              <a:rPr lang="en-US"/>
              <a:t>A regional collaboration for our water future</a:t>
            </a:r>
          </a:p>
        </p:txBody>
      </p:sp>
      <p:sp>
        <p:nvSpPr>
          <p:cNvPr id="6" name="Slide Number Placeholder 5"/>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298720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937318"/>
            <a:ext cx="10515600" cy="2852737"/>
          </a:xfrm>
        </p:spPr>
        <p:txBody>
          <a:bodyPr anchor="ctr" anchorCtr="0">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1850" y="38511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7/13/2023</a:t>
            </a:r>
          </a:p>
        </p:txBody>
      </p:sp>
      <p:sp>
        <p:nvSpPr>
          <p:cNvPr id="5" name="Footer Placeholder 4"/>
          <p:cNvSpPr>
            <a:spLocks noGrp="1"/>
          </p:cNvSpPr>
          <p:nvPr>
            <p:ph type="ftr" sz="quarter" idx="11"/>
          </p:nvPr>
        </p:nvSpPr>
        <p:spPr/>
        <p:txBody>
          <a:bodyPr/>
          <a:lstStyle/>
          <a:p>
            <a:r>
              <a:rPr lang="en-US"/>
              <a:t>A regional collaboration for our water future</a:t>
            </a:r>
          </a:p>
        </p:txBody>
      </p:sp>
      <p:sp>
        <p:nvSpPr>
          <p:cNvPr id="6" name="Slide Number Placeholder 5"/>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238693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561863"/>
            <a:ext cx="5181600" cy="4615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61863"/>
            <a:ext cx="5181600" cy="461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7/13/2023</a:t>
            </a:r>
          </a:p>
        </p:txBody>
      </p:sp>
      <p:sp>
        <p:nvSpPr>
          <p:cNvPr id="6" name="Footer Placeholder 5"/>
          <p:cNvSpPr>
            <a:spLocks noGrp="1"/>
          </p:cNvSpPr>
          <p:nvPr>
            <p:ph type="ftr" sz="quarter" idx="11"/>
          </p:nvPr>
        </p:nvSpPr>
        <p:spPr/>
        <p:txBody>
          <a:bodyPr/>
          <a:lstStyle/>
          <a:p>
            <a:r>
              <a:rPr lang="en-US"/>
              <a:t>A regional collaboration for our water future</a:t>
            </a:r>
          </a:p>
        </p:txBody>
      </p:sp>
      <p:sp>
        <p:nvSpPr>
          <p:cNvPr id="7" name="Slide Number Placeholder 6"/>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5159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423"/>
            <a:ext cx="10515600" cy="1126775"/>
          </a:xfrm>
        </p:spPr>
        <p:txBody>
          <a:bodyPr/>
          <a:lstStyle/>
          <a:p>
            <a:r>
              <a:rPr lang="en-US"/>
              <a:t>Click to edit Master title style</a:t>
            </a:r>
          </a:p>
        </p:txBody>
      </p:sp>
      <p:sp>
        <p:nvSpPr>
          <p:cNvPr id="3" name="Text Placeholder 2"/>
          <p:cNvSpPr>
            <a:spLocks noGrp="1"/>
          </p:cNvSpPr>
          <p:nvPr>
            <p:ph type="body" idx="1"/>
          </p:nvPr>
        </p:nvSpPr>
        <p:spPr>
          <a:xfrm>
            <a:off x="839788" y="1544851"/>
            <a:ext cx="5157787"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544851"/>
            <a:ext cx="5183188" cy="82391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7/13/2023</a:t>
            </a:r>
          </a:p>
        </p:txBody>
      </p:sp>
      <p:sp>
        <p:nvSpPr>
          <p:cNvPr id="8" name="Footer Placeholder 7"/>
          <p:cNvSpPr>
            <a:spLocks noGrp="1"/>
          </p:cNvSpPr>
          <p:nvPr>
            <p:ph type="ftr" sz="quarter" idx="11"/>
          </p:nvPr>
        </p:nvSpPr>
        <p:spPr/>
        <p:txBody>
          <a:bodyPr/>
          <a:lstStyle/>
          <a:p>
            <a:r>
              <a:rPr lang="en-US"/>
              <a:t>A regional collaboration for our water future</a:t>
            </a:r>
          </a:p>
        </p:txBody>
      </p:sp>
      <p:sp>
        <p:nvSpPr>
          <p:cNvPr id="9" name="Slide Number Placeholder 8"/>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412229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7/13/2023</a:t>
            </a:r>
          </a:p>
        </p:txBody>
      </p:sp>
      <p:sp>
        <p:nvSpPr>
          <p:cNvPr id="4" name="Footer Placeholder 3"/>
          <p:cNvSpPr>
            <a:spLocks noGrp="1"/>
          </p:cNvSpPr>
          <p:nvPr>
            <p:ph type="ftr" sz="quarter" idx="11"/>
          </p:nvPr>
        </p:nvSpPr>
        <p:spPr/>
        <p:txBody>
          <a:bodyPr/>
          <a:lstStyle/>
          <a:p>
            <a:r>
              <a:rPr lang="en-US"/>
              <a:t>A regional collaboration for our water future</a:t>
            </a:r>
          </a:p>
        </p:txBody>
      </p:sp>
      <p:sp>
        <p:nvSpPr>
          <p:cNvPr id="5" name="Slide Number Placeholder 4"/>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15556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7/13/2023</a:t>
            </a:r>
          </a:p>
        </p:txBody>
      </p:sp>
      <p:sp>
        <p:nvSpPr>
          <p:cNvPr id="3" name="Footer Placeholder 2"/>
          <p:cNvSpPr>
            <a:spLocks noGrp="1"/>
          </p:cNvSpPr>
          <p:nvPr>
            <p:ph type="ftr" sz="quarter" idx="11"/>
          </p:nvPr>
        </p:nvSpPr>
        <p:spPr/>
        <p:txBody>
          <a:bodyPr/>
          <a:lstStyle/>
          <a:p>
            <a:r>
              <a:rPr lang="en-US"/>
              <a:t>A regional collaboration for our water future</a:t>
            </a:r>
          </a:p>
        </p:txBody>
      </p:sp>
      <p:sp>
        <p:nvSpPr>
          <p:cNvPr id="4" name="Slide Number Placeholder 3"/>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92654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7/13/2023</a:t>
            </a:r>
          </a:p>
        </p:txBody>
      </p:sp>
      <p:sp>
        <p:nvSpPr>
          <p:cNvPr id="6" name="Footer Placeholder 5"/>
          <p:cNvSpPr>
            <a:spLocks noGrp="1"/>
          </p:cNvSpPr>
          <p:nvPr>
            <p:ph type="ftr" sz="quarter" idx="11"/>
          </p:nvPr>
        </p:nvSpPr>
        <p:spPr/>
        <p:txBody>
          <a:bodyPr/>
          <a:lstStyle/>
          <a:p>
            <a:r>
              <a:rPr lang="en-US"/>
              <a:t>A regional collaboration for our water future</a:t>
            </a:r>
          </a:p>
        </p:txBody>
      </p:sp>
      <p:sp>
        <p:nvSpPr>
          <p:cNvPr id="7" name="Slide Number Placeholder 6"/>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55606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96753"/>
          </a:xfrm>
        </p:spPr>
        <p:txBody>
          <a:bodyPr anchor="t" anchorCtr="0">
            <a:normAutofit/>
          </a:bodyPr>
          <a:lstStyle>
            <a:lvl1pPr>
              <a:defRPr sz="2800"/>
            </a:lvl1pPr>
          </a:lstStyle>
          <a:p>
            <a:r>
              <a:rPr lang="en-US" dirty="0"/>
              <a:t>Click to edit Master title style</a:t>
            </a:r>
          </a:p>
        </p:txBody>
      </p:sp>
      <p:sp>
        <p:nvSpPr>
          <p:cNvPr id="3" name="Picture Placeholder 2"/>
          <p:cNvSpPr>
            <a:spLocks noGrp="1"/>
          </p:cNvSpPr>
          <p:nvPr>
            <p:ph type="pic" idx="1"/>
          </p:nvPr>
        </p:nvSpPr>
        <p:spPr>
          <a:xfrm>
            <a:off x="5183189" y="457201"/>
            <a:ext cx="5706484"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533467"/>
            <a:ext cx="3932237" cy="4335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7/13/2023</a:t>
            </a:r>
          </a:p>
        </p:txBody>
      </p:sp>
      <p:sp>
        <p:nvSpPr>
          <p:cNvPr id="6" name="Footer Placeholder 5"/>
          <p:cNvSpPr>
            <a:spLocks noGrp="1"/>
          </p:cNvSpPr>
          <p:nvPr>
            <p:ph type="ftr" sz="quarter" idx="11"/>
          </p:nvPr>
        </p:nvSpPr>
        <p:spPr/>
        <p:txBody>
          <a:bodyPr/>
          <a:lstStyle/>
          <a:p>
            <a:r>
              <a:rPr lang="en-US"/>
              <a:t>A regional collaboration for our water future</a:t>
            </a:r>
          </a:p>
        </p:txBody>
      </p:sp>
      <p:sp>
        <p:nvSpPr>
          <p:cNvPr id="7" name="Slide Number Placeholder 6"/>
          <p:cNvSpPr>
            <a:spLocks noGrp="1"/>
          </p:cNvSpPr>
          <p:nvPr>
            <p:ph type="sldNum" sz="quarter" idx="12"/>
          </p:nvPr>
        </p:nvSpPr>
        <p:spPr/>
        <p:txBody>
          <a:bodyPr/>
          <a:lstStyle/>
          <a:p>
            <a:fld id="{8A2540CE-EF9B-4A6F-A648-B3E84EE9FC58}" type="slidenum">
              <a:rPr lang="en-US" smtClean="0"/>
              <a:t>‹#›</a:t>
            </a:fld>
            <a:endParaRPr lang="en-US"/>
          </a:p>
        </p:txBody>
      </p:sp>
    </p:spTree>
    <p:extLst>
      <p:ext uri="{BB962C8B-B14F-4D97-AF65-F5344CB8AC3E}">
        <p14:creationId xmlns:p14="http://schemas.microsoft.com/office/powerpoint/2010/main" val="254238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661469"/>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89425" y="5837587"/>
            <a:ext cx="1102822" cy="730073"/>
          </a:xfrm>
          <a:prstGeom prst="rect">
            <a:avLst/>
          </a:prstGeom>
        </p:spPr>
      </p:pic>
      <p:sp>
        <p:nvSpPr>
          <p:cNvPr id="2" name="Title Placeholder 1"/>
          <p:cNvSpPr>
            <a:spLocks noGrp="1"/>
          </p:cNvSpPr>
          <p:nvPr>
            <p:ph type="title"/>
          </p:nvPr>
        </p:nvSpPr>
        <p:spPr>
          <a:xfrm>
            <a:off x="838200" y="204069"/>
            <a:ext cx="10515600" cy="1123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3467"/>
            <a:ext cx="10515600" cy="4643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72045"/>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a:t>7/13/2023</a:t>
            </a:r>
            <a:endParaRPr lang="en-US" dirty="0"/>
          </a:p>
        </p:txBody>
      </p:sp>
      <p:sp>
        <p:nvSpPr>
          <p:cNvPr id="5" name="Footer Placeholder 4"/>
          <p:cNvSpPr>
            <a:spLocks noGrp="1"/>
          </p:cNvSpPr>
          <p:nvPr>
            <p:ph type="ftr" sz="quarter" idx="3"/>
          </p:nvPr>
        </p:nvSpPr>
        <p:spPr>
          <a:xfrm>
            <a:off x="4038600" y="6272045"/>
            <a:ext cx="4114800" cy="365125"/>
          </a:xfrm>
          <a:prstGeom prst="rect">
            <a:avLst/>
          </a:prstGeom>
        </p:spPr>
        <p:txBody>
          <a:bodyPr vert="horz" lIns="91440" tIns="45720" rIns="91440" bIns="45720" rtlCol="0" anchor="ctr"/>
          <a:lstStyle>
            <a:lvl1pPr algn="ctr">
              <a:defRPr sz="1200" i="1">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A regional collaboration for our water future</a:t>
            </a:r>
          </a:p>
        </p:txBody>
      </p:sp>
      <p:sp>
        <p:nvSpPr>
          <p:cNvPr id="6" name="Slide Number Placeholder 5"/>
          <p:cNvSpPr>
            <a:spLocks noGrp="1"/>
          </p:cNvSpPr>
          <p:nvPr>
            <p:ph type="sldNum" sz="quarter" idx="4"/>
          </p:nvPr>
        </p:nvSpPr>
        <p:spPr>
          <a:xfrm>
            <a:off x="8610600" y="6272045"/>
            <a:ext cx="2279073" cy="365125"/>
          </a:xfrm>
          <a:prstGeom prst="rect">
            <a:avLst/>
          </a:prstGeom>
        </p:spPr>
        <p:txBody>
          <a:bodyPr vert="horz" lIns="91440" tIns="45720" rIns="91440" bIns="45720" rtlCol="0" anchor="ctr"/>
          <a:lstStyle>
            <a:lvl1pPr algn="r">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8A2540CE-EF9B-4A6F-A648-B3E84EE9FC58}" type="slidenum">
              <a:rPr lang="en-US" smtClean="0"/>
              <a:pPr/>
              <a:t>‹#›</a:t>
            </a:fld>
            <a:endParaRPr lang="en-US" dirty="0"/>
          </a:p>
        </p:txBody>
      </p:sp>
      <p:sp>
        <p:nvSpPr>
          <p:cNvPr id="7" name="Rectangle 6"/>
          <p:cNvSpPr/>
          <p:nvPr userDrawn="1"/>
        </p:nvSpPr>
        <p:spPr>
          <a:xfrm>
            <a:off x="0" y="1"/>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94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rgbClr val="76B9B7"/>
        </a:buClr>
        <a:buSzPct val="90000"/>
        <a:buFont typeface="Arial" panose="020B0604020202020204" pitchFamily="34" charset="0"/>
        <a:buChar char="•"/>
        <a:defRPr sz="2400" kern="120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20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2pPr>
      <a:lvl3pPr marL="11430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8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3pPr>
      <a:lvl4pPr marL="16002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6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4pPr>
      <a:lvl5pPr marL="20574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6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661469"/>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89425" y="5837587"/>
            <a:ext cx="1102822" cy="730073"/>
          </a:xfrm>
          <a:prstGeom prst="rect">
            <a:avLst/>
          </a:prstGeom>
        </p:spPr>
      </p:pic>
      <p:sp>
        <p:nvSpPr>
          <p:cNvPr id="2" name="Title Placeholder 1"/>
          <p:cNvSpPr>
            <a:spLocks noGrp="1"/>
          </p:cNvSpPr>
          <p:nvPr>
            <p:ph type="title"/>
          </p:nvPr>
        </p:nvSpPr>
        <p:spPr>
          <a:xfrm>
            <a:off x="838200" y="204069"/>
            <a:ext cx="10515600" cy="1123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33467"/>
            <a:ext cx="10515600" cy="4643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72045"/>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a:t>7/7/2023</a:t>
            </a:r>
            <a:endParaRPr lang="en-US" dirty="0"/>
          </a:p>
        </p:txBody>
      </p:sp>
      <p:sp>
        <p:nvSpPr>
          <p:cNvPr id="5" name="Footer Placeholder 4"/>
          <p:cNvSpPr>
            <a:spLocks noGrp="1"/>
          </p:cNvSpPr>
          <p:nvPr>
            <p:ph type="ftr" sz="quarter" idx="3"/>
          </p:nvPr>
        </p:nvSpPr>
        <p:spPr>
          <a:xfrm>
            <a:off x="4038600" y="6272045"/>
            <a:ext cx="4114800" cy="365125"/>
          </a:xfrm>
          <a:prstGeom prst="rect">
            <a:avLst/>
          </a:prstGeom>
        </p:spPr>
        <p:txBody>
          <a:bodyPr vert="horz" lIns="91440" tIns="45720" rIns="91440" bIns="45720" rtlCol="0" anchor="ctr"/>
          <a:lstStyle>
            <a:lvl1pPr algn="ctr">
              <a:defRPr sz="1200" i="1">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A regional collaboration for our water future</a:t>
            </a:r>
          </a:p>
        </p:txBody>
      </p:sp>
      <p:sp>
        <p:nvSpPr>
          <p:cNvPr id="6" name="Slide Number Placeholder 5"/>
          <p:cNvSpPr>
            <a:spLocks noGrp="1"/>
          </p:cNvSpPr>
          <p:nvPr>
            <p:ph type="sldNum" sz="quarter" idx="4"/>
          </p:nvPr>
        </p:nvSpPr>
        <p:spPr>
          <a:xfrm>
            <a:off x="8610600" y="6272045"/>
            <a:ext cx="2279073" cy="365125"/>
          </a:xfrm>
          <a:prstGeom prst="rect">
            <a:avLst/>
          </a:prstGeom>
        </p:spPr>
        <p:txBody>
          <a:bodyPr vert="horz" lIns="91440" tIns="45720" rIns="91440" bIns="45720" rtlCol="0" anchor="ctr"/>
          <a:lstStyle>
            <a:lvl1pPr algn="r">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8A2540CE-EF9B-4A6F-A648-B3E84EE9FC58}" type="slidenum">
              <a:rPr lang="en-US" smtClean="0"/>
              <a:pPr/>
              <a:t>‹#›</a:t>
            </a:fld>
            <a:endParaRPr lang="en-US" dirty="0"/>
          </a:p>
        </p:txBody>
      </p:sp>
      <p:sp>
        <p:nvSpPr>
          <p:cNvPr id="7" name="Rectangle 6"/>
          <p:cNvSpPr/>
          <p:nvPr userDrawn="1"/>
        </p:nvSpPr>
        <p:spPr>
          <a:xfrm>
            <a:off x="0" y="1"/>
            <a:ext cx="12192000" cy="201037"/>
          </a:xfrm>
          <a:prstGeom prst="rect">
            <a:avLst/>
          </a:prstGeom>
          <a:solidFill>
            <a:srgbClr val="537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942070"/>
      </p:ext>
    </p:extLst>
  </p:cSld>
  <p:clrMap bg1="lt1" tx1="dk1" bg2="lt2" tx2="dk2" accent1="accent1" accent2="accent2" accent3="accent3" accent4="accent4" accent5="accent5" accent6="accent6" hlink="hlink" folHlink="folHlink"/>
  <p:sldLayoutIdLst>
    <p:sldLayoutId id="2147483660" r:id="rId1"/>
    <p:sldLayoutId id="2147483659" r:id="rId2"/>
  </p:sldLayoutIdLst>
  <p:hf hdr="0" ftr="0"/>
  <p:txStyles>
    <p:title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rgbClr val="76B9B7"/>
        </a:buClr>
        <a:buSzPct val="90000"/>
        <a:buFont typeface="Arial" panose="020B0604020202020204" pitchFamily="34" charset="0"/>
        <a:buChar char="•"/>
        <a:defRPr sz="2400" kern="120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20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2pPr>
      <a:lvl3pPr marL="11430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8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3pPr>
      <a:lvl4pPr marL="16002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6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4pPr>
      <a:lvl5pPr marL="2057400" indent="-228600" algn="l" defTabSz="914400" rtl="0" eaLnBrk="1" latinLnBrk="0" hangingPunct="1">
        <a:lnSpc>
          <a:spcPct val="90000"/>
        </a:lnSpc>
        <a:spcBef>
          <a:spcPts val="500"/>
        </a:spcBef>
        <a:buClr>
          <a:srgbClr val="769BA3"/>
        </a:buClr>
        <a:buSzPct val="100000"/>
        <a:buFont typeface="Arial" panose="020B0604020202020204" pitchFamily="34" charset="0"/>
        <a:buChar char="•"/>
        <a:defRPr sz="1600" kern="1200" baseline="0">
          <a:solidFill>
            <a:srgbClr val="5371AF"/>
          </a:solidFill>
          <a:latin typeface="Lato Medium" panose="020F0502020204030203" pitchFamily="34" charset="0"/>
          <a:ea typeface="Lato Medium" panose="020F0502020204030203" pitchFamily="34" charset="0"/>
          <a:cs typeface="Lato Medium"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137" y="901493"/>
            <a:ext cx="11215868" cy="2387600"/>
          </a:xfrm>
        </p:spPr>
        <p:txBody>
          <a:bodyPr/>
          <a:lstStyle/>
          <a:p>
            <a:r>
              <a:rPr lang="en-US" dirty="0">
                <a:solidFill>
                  <a:schemeClr val="accent3">
                    <a:lumMod val="75000"/>
                  </a:schemeClr>
                </a:solidFill>
              </a:rPr>
              <a:t>Water Rights &amp; Water Management</a:t>
            </a:r>
            <a:br>
              <a:rPr lang="en-US" dirty="0">
                <a:solidFill>
                  <a:schemeClr val="accent3">
                    <a:lumMod val="75000"/>
                  </a:schemeClr>
                </a:solidFill>
              </a:rPr>
            </a:br>
            <a:r>
              <a:rPr lang="en-US" dirty="0">
                <a:solidFill>
                  <a:schemeClr val="accent3">
                    <a:lumMod val="75000"/>
                  </a:schemeClr>
                </a:solidFill>
              </a:rPr>
              <a:t>Working Group </a:t>
            </a:r>
            <a:br>
              <a:rPr lang="en-US" dirty="0">
                <a:solidFill>
                  <a:schemeClr val="accent3">
                    <a:lumMod val="75000"/>
                  </a:schemeClr>
                </a:solidFill>
              </a:rPr>
            </a:br>
            <a:br>
              <a:rPr lang="en-US" dirty="0">
                <a:solidFill>
                  <a:schemeClr val="accent3">
                    <a:lumMod val="75000"/>
                  </a:schemeClr>
                </a:solidFill>
              </a:rPr>
            </a:br>
            <a:r>
              <a:rPr lang="en-US" dirty="0">
                <a:solidFill>
                  <a:schemeClr val="accent3">
                    <a:lumMod val="75000"/>
                  </a:schemeClr>
                </a:solidFill>
              </a:rPr>
              <a:t>Meeting #1</a:t>
            </a:r>
          </a:p>
        </p:txBody>
      </p:sp>
      <p:sp>
        <p:nvSpPr>
          <p:cNvPr id="3" name="Subtitle 2"/>
          <p:cNvSpPr>
            <a:spLocks noGrp="1"/>
          </p:cNvSpPr>
          <p:nvPr>
            <p:ph type="subTitle" idx="1"/>
          </p:nvPr>
        </p:nvSpPr>
        <p:spPr>
          <a:xfrm>
            <a:off x="1524000" y="3994625"/>
            <a:ext cx="9144000" cy="1655762"/>
          </a:xfrm>
        </p:spPr>
        <p:txBody>
          <a:bodyPr vert="horz" lIns="91440" tIns="45720" rIns="91440" bIns="45720" rtlCol="0" anchor="t">
            <a:normAutofit/>
          </a:bodyPr>
          <a:lstStyle/>
          <a:p>
            <a:r>
              <a:rPr lang="en-US" dirty="0">
                <a:solidFill>
                  <a:schemeClr val="tx1"/>
                </a:solidFill>
              </a:rPr>
              <a:t>Tuesday, July 25, 2023</a:t>
            </a:r>
          </a:p>
          <a:p>
            <a:r>
              <a:rPr lang="en-US" dirty="0">
                <a:solidFill>
                  <a:schemeClr val="tx1"/>
                </a:solidFill>
                <a:latin typeface="Lato Medium"/>
                <a:ea typeface="Lato Medium"/>
                <a:cs typeface="Lato Medium"/>
              </a:rPr>
              <a:t>9:00 am – 11:00 am</a:t>
            </a:r>
          </a:p>
          <a:p>
            <a:r>
              <a:rPr lang="en-US" dirty="0">
                <a:solidFill>
                  <a:schemeClr val="tx1"/>
                </a:solidFill>
              </a:rPr>
              <a:t>Via Zoom</a:t>
            </a:r>
          </a:p>
        </p:txBody>
      </p:sp>
      <p:sp>
        <p:nvSpPr>
          <p:cNvPr id="5" name="Date Placeholder 4"/>
          <p:cNvSpPr>
            <a:spLocks noGrp="1"/>
          </p:cNvSpPr>
          <p:nvPr>
            <p:ph type="dt" sz="half" idx="10"/>
          </p:nvPr>
        </p:nvSpPr>
        <p:spPr/>
        <p:txBody>
          <a:bodyPr/>
          <a:lstStyle/>
          <a:p>
            <a:r>
              <a:rPr lang="en-US" dirty="0"/>
              <a:t>7/19/2023</a:t>
            </a:r>
          </a:p>
        </p:txBody>
      </p:sp>
      <p:sp>
        <p:nvSpPr>
          <p:cNvPr id="7" name="Slide Number Placeholder 6"/>
          <p:cNvSpPr>
            <a:spLocks noGrp="1"/>
          </p:cNvSpPr>
          <p:nvPr>
            <p:ph type="sldNum" sz="quarter" idx="12"/>
          </p:nvPr>
        </p:nvSpPr>
        <p:spPr/>
        <p:txBody>
          <a:bodyPr/>
          <a:lstStyle/>
          <a:p>
            <a:fld id="{8A2540CE-EF9B-4A6F-A648-B3E84EE9FC58}" type="slidenum">
              <a:rPr lang="en-US" smtClean="0"/>
              <a:t>1</a:t>
            </a:fld>
            <a:endParaRPr lang="en-US"/>
          </a:p>
        </p:txBody>
      </p:sp>
    </p:spTree>
    <p:extLst>
      <p:ext uri="{BB962C8B-B14F-4D97-AF65-F5344CB8AC3E}">
        <p14:creationId xmlns:p14="http://schemas.microsoft.com/office/powerpoint/2010/main" val="1502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2540CE-EF9B-4A6F-A648-B3E84EE9FC58}" type="slidenum">
              <a:rPr lang="en-US" smtClean="0"/>
              <a:pPr/>
              <a:t>10</a:t>
            </a:fld>
            <a:endParaRPr lang="en-US"/>
          </a:p>
        </p:txBody>
      </p:sp>
      <p:sp>
        <p:nvSpPr>
          <p:cNvPr id="15" name="Date Placeholder 3">
            <a:extLst>
              <a:ext uri="{FF2B5EF4-FFF2-40B4-BE49-F238E27FC236}">
                <a16:creationId xmlns:a16="http://schemas.microsoft.com/office/drawing/2014/main" id="{9E89D9A8-F6DC-C610-A643-E198B41E27AB}"/>
              </a:ext>
            </a:extLst>
          </p:cNvPr>
          <p:cNvSpPr>
            <a:spLocks noGrp="1"/>
          </p:cNvSpPr>
          <p:nvPr>
            <p:ph type="dt" sz="half" idx="10"/>
          </p:nvPr>
        </p:nvSpPr>
        <p:spPr>
          <a:xfrm>
            <a:off x="838200" y="6272045"/>
            <a:ext cx="2743200" cy="365125"/>
          </a:xfrm>
        </p:spPr>
        <p:txBody>
          <a:bodyPr/>
          <a:lstStyle/>
          <a:p>
            <a:r>
              <a:rPr lang="en-US" dirty="0"/>
              <a:t>7/19/2023</a:t>
            </a:r>
          </a:p>
        </p:txBody>
      </p:sp>
      <p:sp>
        <p:nvSpPr>
          <p:cNvPr id="7" name="Content Placeholder 8">
            <a:extLst>
              <a:ext uri="{FF2B5EF4-FFF2-40B4-BE49-F238E27FC236}">
                <a16:creationId xmlns:a16="http://schemas.microsoft.com/office/drawing/2014/main" id="{8A6DD5E4-A491-6BE0-8995-DA6DACD62B9E}"/>
              </a:ext>
            </a:extLst>
          </p:cNvPr>
          <p:cNvSpPr>
            <a:spLocks noGrp="1"/>
          </p:cNvSpPr>
          <p:nvPr>
            <p:ph idx="1"/>
          </p:nvPr>
        </p:nvSpPr>
        <p:spPr>
          <a:xfrm>
            <a:off x="838200" y="1533525"/>
            <a:ext cx="10515600" cy="4643438"/>
          </a:xfrm>
        </p:spPr>
        <p:txBody>
          <a:bodyPr>
            <a:normAutofit/>
          </a:bodyPr>
          <a:lstStyle/>
          <a:p>
            <a:r>
              <a:rPr lang="en-US" sz="2800" b="0" i="0" u="none" strike="noStrike" dirty="0">
                <a:solidFill>
                  <a:srgbClr val="000000"/>
                </a:solidFill>
                <a:effectLst/>
                <a:latin typeface="Calibri" panose="020F0502020204030204" pitchFamily="34" charset="0"/>
              </a:rPr>
              <a:t>Provide local expertise and knowledge of the Russian River and Eel River basins and the Potter Valley Project (PVP) and related water rights and water management issues, for informing the Water Forum planning process.</a:t>
            </a:r>
            <a:endParaRPr lang="en-US" sz="2800" dirty="0">
              <a:solidFill>
                <a:schemeClr val="tx1"/>
              </a:solidFill>
              <a:highlight>
                <a:srgbClr val="FFFFFF"/>
              </a:highlight>
              <a:latin typeface="+mn-lt"/>
            </a:endParaRPr>
          </a:p>
          <a:p>
            <a:r>
              <a:rPr lang="en-US" sz="2800" dirty="0">
                <a:solidFill>
                  <a:schemeClr val="tx1"/>
                </a:solidFill>
                <a:highlight>
                  <a:srgbClr val="FFFFFF"/>
                </a:highlight>
                <a:latin typeface="+mn-lt"/>
              </a:rPr>
              <a:t>Jointly develop work products to support the Water Forum process</a:t>
            </a:r>
          </a:p>
          <a:p>
            <a:r>
              <a:rPr lang="en-US" sz="2800" dirty="0">
                <a:solidFill>
                  <a:srgbClr val="000000"/>
                </a:solidFill>
                <a:highlight>
                  <a:srgbClr val="FFFFFF"/>
                </a:highlight>
                <a:latin typeface="Calibri" panose="020F0502020204030204" pitchFamily="34" charset="0"/>
              </a:rPr>
              <a:t>Provide input/feedback to the Planning Group on water rights and water management topics</a:t>
            </a:r>
            <a:endParaRPr lang="en-US" sz="2800" dirty="0">
              <a:solidFill>
                <a:schemeClr val="tx1"/>
              </a:solidFill>
              <a:highlight>
                <a:srgbClr val="FFFFFF"/>
              </a:highlight>
              <a:latin typeface="+mn-lt"/>
            </a:endParaRPr>
          </a:p>
          <a:p>
            <a:pPr marL="0" indent="0">
              <a:buNone/>
            </a:pPr>
            <a:endParaRPr lang="en-US" sz="2800" dirty="0">
              <a:solidFill>
                <a:schemeClr val="tx1"/>
              </a:solidFill>
              <a:highlight>
                <a:srgbClr val="FFFFFF"/>
              </a:highlight>
              <a:latin typeface="+mn-lt"/>
            </a:endParaRPr>
          </a:p>
          <a:p>
            <a:pPr marL="0" indent="0">
              <a:spcBef>
                <a:spcPts val="0"/>
              </a:spcBef>
              <a:buNone/>
            </a:pPr>
            <a:endParaRPr lang="en-US" sz="2800" dirty="0">
              <a:solidFill>
                <a:schemeClr val="tx1"/>
              </a:solidFill>
              <a:highlight>
                <a:srgbClr val="FFFFFF"/>
              </a:highlight>
              <a:latin typeface="+mn-lt"/>
            </a:endParaRPr>
          </a:p>
        </p:txBody>
      </p:sp>
      <p:sp>
        <p:nvSpPr>
          <p:cNvPr id="8" name="Title 7">
            <a:extLst>
              <a:ext uri="{FF2B5EF4-FFF2-40B4-BE49-F238E27FC236}">
                <a16:creationId xmlns:a16="http://schemas.microsoft.com/office/drawing/2014/main" id="{2E32E0F7-1822-9BFD-5AF3-B1AA36B91647}"/>
              </a:ext>
            </a:extLst>
          </p:cNvPr>
          <p:cNvSpPr txBox="1">
            <a:spLocks/>
          </p:cNvSpPr>
          <p:nvPr/>
        </p:nvSpPr>
        <p:spPr>
          <a:xfrm>
            <a:off x="838200" y="410396"/>
            <a:ext cx="105156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Working Group Roles &amp; Responsibilities</a:t>
            </a:r>
            <a:endParaRPr lang="en-US" b="1" dirty="0"/>
          </a:p>
        </p:txBody>
      </p:sp>
    </p:spTree>
    <p:extLst>
      <p:ext uri="{BB962C8B-B14F-4D97-AF65-F5344CB8AC3E}">
        <p14:creationId xmlns:p14="http://schemas.microsoft.com/office/powerpoint/2010/main" val="330458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B76-7BF8-7C6E-0A2F-1B8A3FE3FEFC}"/>
              </a:ext>
            </a:extLst>
          </p:cNvPr>
          <p:cNvSpPr>
            <a:spLocks noGrp="1"/>
          </p:cNvSpPr>
          <p:nvPr>
            <p:ph type="title"/>
          </p:nvPr>
        </p:nvSpPr>
        <p:spPr/>
        <p:txBody>
          <a:bodyPr>
            <a:normAutofit/>
          </a:bodyPr>
          <a:lstStyle/>
          <a:p>
            <a:r>
              <a:rPr lang="en-US" b="0" i="0" dirty="0">
                <a:effectLst/>
              </a:rPr>
              <a:t>Recap of Technical Briefings and Relevant Planning Group Discussions </a:t>
            </a:r>
            <a:endParaRPr lang="en-US" dirty="0"/>
          </a:p>
        </p:txBody>
      </p:sp>
      <p:sp>
        <p:nvSpPr>
          <p:cNvPr id="3" name="Text Placeholder 2">
            <a:extLst>
              <a:ext uri="{FF2B5EF4-FFF2-40B4-BE49-F238E27FC236}">
                <a16:creationId xmlns:a16="http://schemas.microsoft.com/office/drawing/2014/main" id="{54FD6253-BEF9-1D5F-F164-72E9D7153F1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3E417F-FE36-B092-17D3-05E00F70851B}"/>
              </a:ext>
            </a:extLst>
          </p:cNvPr>
          <p:cNvSpPr>
            <a:spLocks noGrp="1"/>
          </p:cNvSpPr>
          <p:nvPr>
            <p:ph type="dt" sz="half" idx="10"/>
          </p:nvPr>
        </p:nvSpPr>
        <p:spPr/>
        <p:txBody>
          <a:bodyPr/>
          <a:lstStyle/>
          <a:p>
            <a:r>
              <a:rPr lang="en-US"/>
              <a:t>7/19/2023</a:t>
            </a:r>
            <a:endParaRPr lang="en-US" dirty="0"/>
          </a:p>
        </p:txBody>
      </p:sp>
      <p:sp>
        <p:nvSpPr>
          <p:cNvPr id="6" name="Slide Number Placeholder 5">
            <a:extLst>
              <a:ext uri="{FF2B5EF4-FFF2-40B4-BE49-F238E27FC236}">
                <a16:creationId xmlns:a16="http://schemas.microsoft.com/office/drawing/2014/main" id="{261582CA-CF17-CF53-17EC-4716D37636B5}"/>
              </a:ext>
            </a:extLst>
          </p:cNvPr>
          <p:cNvSpPr>
            <a:spLocks noGrp="1"/>
          </p:cNvSpPr>
          <p:nvPr>
            <p:ph type="sldNum" sz="quarter" idx="12"/>
          </p:nvPr>
        </p:nvSpPr>
        <p:spPr/>
        <p:txBody>
          <a:bodyPr/>
          <a:lstStyle/>
          <a:p>
            <a:fld id="{8A2540CE-EF9B-4A6F-A648-B3E84EE9FC58}" type="slidenum">
              <a:rPr lang="en-US" smtClean="0"/>
              <a:t>11</a:t>
            </a:fld>
            <a:endParaRPr lang="en-US"/>
          </a:p>
        </p:txBody>
      </p:sp>
    </p:spTree>
    <p:extLst>
      <p:ext uri="{BB962C8B-B14F-4D97-AF65-F5344CB8AC3E}">
        <p14:creationId xmlns:p14="http://schemas.microsoft.com/office/powerpoint/2010/main" val="321758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8B8C-ABEE-5AA3-8271-1EEC07C2C904}"/>
              </a:ext>
            </a:extLst>
          </p:cNvPr>
          <p:cNvSpPr>
            <a:spLocks noGrp="1"/>
          </p:cNvSpPr>
          <p:nvPr>
            <p:ph type="title"/>
          </p:nvPr>
        </p:nvSpPr>
        <p:spPr>
          <a:xfrm>
            <a:off x="838200" y="204069"/>
            <a:ext cx="11353800" cy="1123129"/>
          </a:xfrm>
        </p:spPr>
        <p:txBody>
          <a:bodyPr>
            <a:normAutofit/>
          </a:bodyPr>
          <a:lstStyle/>
          <a:p>
            <a:r>
              <a:rPr lang="en-US" dirty="0"/>
              <a:t>Recap of Discussion Items from Technical Briefings and Planning Group Discussions</a:t>
            </a:r>
          </a:p>
        </p:txBody>
      </p:sp>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Water Rights &amp; Water Management Technical Briefing June 22</a:t>
            </a:r>
          </a:p>
          <a:p>
            <a:r>
              <a:rPr lang="en-US" sz="3200" dirty="0">
                <a:solidFill>
                  <a:schemeClr val="tx1"/>
                </a:solidFill>
                <a:latin typeface="Calibri" panose="020F0502020204030204" pitchFamily="34" charset="0"/>
                <a:cs typeface="Calibri" panose="020F0502020204030204" pitchFamily="34" charset="0"/>
              </a:rPr>
              <a:t>Water Supply &amp; Fisheries Technical Briefing June 21</a:t>
            </a:r>
          </a:p>
          <a:p>
            <a:r>
              <a:rPr lang="en-US" sz="3200" dirty="0">
                <a:solidFill>
                  <a:schemeClr val="tx1"/>
                </a:solidFill>
                <a:latin typeface="Calibri" panose="020F0502020204030204" pitchFamily="34" charset="0"/>
                <a:cs typeface="Calibri" panose="020F0502020204030204" pitchFamily="34" charset="0"/>
              </a:rPr>
              <a:t>Planning Group discussions</a:t>
            </a:r>
          </a:p>
          <a:p>
            <a:pPr lvl="1"/>
            <a:r>
              <a:rPr lang="en-US" sz="2800" dirty="0">
                <a:solidFill>
                  <a:schemeClr val="tx1"/>
                </a:solidFill>
                <a:latin typeface="Calibri" panose="020F0502020204030204" pitchFamily="34" charset="0"/>
                <a:cs typeface="Calibri" panose="020F0502020204030204" pitchFamily="34" charset="0"/>
              </a:rPr>
              <a:t>May 17: Discussion of Ad Hoc Committee and Two-Basin Partnership processes</a:t>
            </a:r>
          </a:p>
          <a:p>
            <a:pPr lvl="1"/>
            <a:r>
              <a:rPr lang="en-US" sz="2800" dirty="0">
                <a:solidFill>
                  <a:schemeClr val="tx1"/>
                </a:solidFill>
                <a:latin typeface="Calibri" panose="020F0502020204030204" pitchFamily="34" charset="0"/>
                <a:cs typeface="Calibri" panose="020F0502020204030204" pitchFamily="34" charset="0"/>
              </a:rPr>
              <a:t>June 12: Discussion of interests</a:t>
            </a:r>
          </a:p>
          <a:p>
            <a:pPr lvl="1"/>
            <a:r>
              <a:rPr lang="en-US" sz="2800" dirty="0">
                <a:solidFill>
                  <a:schemeClr val="tx1"/>
                </a:solidFill>
                <a:latin typeface="Calibri" panose="020F0502020204030204" pitchFamily="34" charset="0"/>
                <a:cs typeface="Calibri" panose="020F0502020204030204" pitchFamily="34" charset="0"/>
              </a:rPr>
              <a:t>July 13: Water resiliency presentations and discussion</a:t>
            </a:r>
          </a:p>
          <a:p>
            <a:r>
              <a:rPr lang="en-US" sz="3200" dirty="0">
                <a:solidFill>
                  <a:schemeClr val="tx1"/>
                </a:solidFill>
                <a:latin typeface="Calibri" panose="020F0502020204030204" pitchFamily="34" charset="0"/>
                <a:cs typeface="Calibri" panose="020F0502020204030204" pitchFamily="34" charset="0"/>
              </a:rPr>
              <a:t>Slides, water rights overview, recordings, and summaries posted on the RRWF website. (russianriverwaterforum.org)</a:t>
            </a: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12</a:t>
            </a:fld>
            <a:endParaRPr lang="en-US"/>
          </a:p>
        </p:txBody>
      </p:sp>
    </p:spTree>
    <p:extLst>
      <p:ext uri="{BB962C8B-B14F-4D97-AF65-F5344CB8AC3E}">
        <p14:creationId xmlns:p14="http://schemas.microsoft.com/office/powerpoint/2010/main" val="9109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Water Rights &amp; Water Management Technical Briefing topics:</a:t>
            </a:r>
          </a:p>
          <a:p>
            <a:pPr lvl="1"/>
            <a:r>
              <a:rPr lang="en-US" sz="2800" dirty="0">
                <a:solidFill>
                  <a:schemeClr val="tx1"/>
                </a:solidFill>
                <a:latin typeface="Calibri" panose="020F0502020204030204" pitchFamily="34" charset="0"/>
                <a:cs typeface="Calibri" panose="020F0502020204030204" pitchFamily="34" charset="0"/>
              </a:rPr>
              <a:t>Categories of water rights in the Russian River</a:t>
            </a:r>
          </a:p>
          <a:p>
            <a:pPr lvl="1"/>
            <a:r>
              <a:rPr lang="en-US" sz="2800" dirty="0">
                <a:solidFill>
                  <a:schemeClr val="tx1"/>
                </a:solidFill>
                <a:latin typeface="Calibri" panose="020F0502020204030204" pitchFamily="34" charset="0"/>
                <a:cs typeface="Calibri" panose="020F0502020204030204" pitchFamily="34" charset="0"/>
              </a:rPr>
              <a:t>Rights to “abandoned” PVP water</a:t>
            </a:r>
          </a:p>
          <a:p>
            <a:pPr lvl="1"/>
            <a:r>
              <a:rPr lang="en-US" sz="2800" dirty="0">
                <a:solidFill>
                  <a:schemeClr val="tx1"/>
                </a:solidFill>
                <a:latin typeface="Calibri" panose="020F0502020204030204" pitchFamily="34" charset="0"/>
                <a:cs typeface="Calibri" panose="020F0502020204030204" pitchFamily="34" charset="0"/>
              </a:rPr>
              <a:t>Rights to water stored in Lake Mendocino, including the “10,000 AFY reservation”</a:t>
            </a:r>
          </a:p>
          <a:p>
            <a:pPr lvl="1"/>
            <a:r>
              <a:rPr lang="en-US" sz="2800" dirty="0">
                <a:solidFill>
                  <a:schemeClr val="tx1"/>
                </a:solidFill>
                <a:latin typeface="Calibri" panose="020F0502020204030204" pitchFamily="34" charset="0"/>
                <a:cs typeface="Calibri" panose="020F0502020204030204" pitchFamily="34" charset="0"/>
              </a:rPr>
              <a:t>Potential effects of changes to the PVP</a:t>
            </a:r>
          </a:p>
          <a:p>
            <a:pPr lvl="1"/>
            <a:r>
              <a:rPr lang="en-US" sz="2800" dirty="0">
                <a:solidFill>
                  <a:schemeClr val="tx1"/>
                </a:solidFill>
                <a:latin typeface="Calibri" panose="020F0502020204030204" pitchFamily="34" charset="0"/>
                <a:cs typeface="Calibri" panose="020F0502020204030204" pitchFamily="34" charset="0"/>
              </a:rPr>
              <a:t>Water rights in the Eel River basin</a:t>
            </a:r>
          </a:p>
          <a:p>
            <a:pPr lvl="1"/>
            <a:r>
              <a:rPr lang="en-US" sz="2800" dirty="0">
                <a:solidFill>
                  <a:schemeClr val="tx1"/>
                </a:solidFill>
                <a:latin typeface="Calibri" panose="020F0502020204030204" pitchFamily="34" charset="0"/>
                <a:cs typeface="Calibri" panose="020F0502020204030204" pitchFamily="34" charset="0"/>
              </a:rPr>
              <a:t>Federal Indian reserved water rights</a:t>
            </a:r>
          </a:p>
          <a:p>
            <a:pPr lvl="1"/>
            <a:r>
              <a:rPr lang="en-US" sz="2800" dirty="0">
                <a:solidFill>
                  <a:schemeClr val="tx1"/>
                </a:solidFill>
                <a:latin typeface="Calibri" panose="020F0502020204030204" pitchFamily="34" charset="0"/>
                <a:cs typeface="Calibri" panose="020F0502020204030204" pitchFamily="34" charset="0"/>
              </a:rPr>
              <a:t>RVIT water and fishing rights in the Eel River basin</a:t>
            </a: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13</a:t>
            </a:fld>
            <a:endParaRPr lang="en-US"/>
          </a:p>
        </p:txBody>
      </p:sp>
      <p:sp>
        <p:nvSpPr>
          <p:cNvPr id="8" name="Title 1">
            <a:extLst>
              <a:ext uri="{FF2B5EF4-FFF2-40B4-BE49-F238E27FC236}">
                <a16:creationId xmlns:a16="http://schemas.microsoft.com/office/drawing/2014/main" id="{15E641C9-FA92-9D78-46BA-36AD8FE526BD}"/>
              </a:ext>
            </a:extLst>
          </p:cNvPr>
          <p:cNvSpPr txBox="1">
            <a:spLocks/>
          </p:cNvSpPr>
          <p:nvPr/>
        </p:nvSpPr>
        <p:spPr>
          <a:xfrm>
            <a:off x="838200" y="119472"/>
            <a:ext cx="113538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Recap of Tech. Briefing and PG Discussion items</a:t>
            </a:r>
          </a:p>
        </p:txBody>
      </p:sp>
    </p:spTree>
    <p:extLst>
      <p:ext uri="{BB962C8B-B14F-4D97-AF65-F5344CB8AC3E}">
        <p14:creationId xmlns:p14="http://schemas.microsoft.com/office/powerpoint/2010/main" val="247189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Municipal and agricultural water providers and water users in the Russian River Basin have implemented, and continue to implement, many measures to reduce water demand and increase water resiliency.</a:t>
            </a:r>
          </a:p>
          <a:p>
            <a:r>
              <a:rPr lang="en-US" sz="3200" dirty="0">
                <a:solidFill>
                  <a:schemeClr val="tx1"/>
                </a:solidFill>
                <a:latin typeface="Calibri" panose="020F0502020204030204" pitchFamily="34" charset="0"/>
                <a:cs typeface="Calibri" panose="020F0502020204030204" pitchFamily="34" charset="0"/>
              </a:rPr>
              <a:t>In the near term, eliminating the PVP diversion would result in water use curtailments and Lake Mendocino draining in 2 of 10 years.</a:t>
            </a:r>
          </a:p>
          <a:p>
            <a:r>
              <a:rPr lang="en-US" sz="3200" dirty="0">
                <a:solidFill>
                  <a:schemeClr val="tx1"/>
                </a:solidFill>
                <a:latin typeface="Calibri" panose="020F0502020204030204" pitchFamily="34" charset="0"/>
                <a:cs typeface="Calibri" panose="020F0502020204030204" pitchFamily="34" charset="0"/>
              </a:rPr>
              <a:t>In the long term, further resiliency investments could reduce or eliminate the need for the PVP diversion.</a:t>
            </a:r>
            <a:endParaRPr lang="en-US" sz="2800" dirty="0">
              <a:solidFill>
                <a:schemeClr val="tx1"/>
              </a:solidFill>
              <a:latin typeface="Calibri" panose="020F0502020204030204" pitchFamily="34" charset="0"/>
              <a:cs typeface="Calibri" panose="020F0502020204030204" pitchFamily="34" charset="0"/>
            </a:endParaRP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14</a:t>
            </a:fld>
            <a:endParaRPr lang="en-US"/>
          </a:p>
        </p:txBody>
      </p:sp>
      <p:sp>
        <p:nvSpPr>
          <p:cNvPr id="9" name="Title 1">
            <a:extLst>
              <a:ext uri="{FF2B5EF4-FFF2-40B4-BE49-F238E27FC236}">
                <a16:creationId xmlns:a16="http://schemas.microsoft.com/office/drawing/2014/main" id="{3BABF43F-0EF8-E51F-3BAD-930A88C3FDFD}"/>
              </a:ext>
            </a:extLst>
          </p:cNvPr>
          <p:cNvSpPr>
            <a:spLocks noGrp="1"/>
          </p:cNvSpPr>
          <p:nvPr>
            <p:ph type="title"/>
          </p:nvPr>
        </p:nvSpPr>
        <p:spPr>
          <a:xfrm>
            <a:off x="838200" y="204069"/>
            <a:ext cx="11353800" cy="1123129"/>
          </a:xfrm>
        </p:spPr>
        <p:txBody>
          <a:bodyPr>
            <a:normAutofit/>
          </a:bodyPr>
          <a:lstStyle/>
          <a:p>
            <a:r>
              <a:rPr lang="en-US" dirty="0"/>
              <a:t>Recap of Tech. Briefing and PG Discussion Items</a:t>
            </a:r>
          </a:p>
        </p:txBody>
      </p:sp>
    </p:spTree>
    <p:extLst>
      <p:ext uri="{BB962C8B-B14F-4D97-AF65-F5344CB8AC3E}">
        <p14:creationId xmlns:p14="http://schemas.microsoft.com/office/powerpoint/2010/main" val="368128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The Two-Basin Partnership (Round Valley Indian Tribes, </a:t>
            </a:r>
            <a:r>
              <a:rPr lang="en-US" sz="3200" dirty="0" err="1">
                <a:solidFill>
                  <a:schemeClr val="tx1"/>
                </a:solidFill>
                <a:latin typeface="Calibri" panose="020F0502020204030204" pitchFamily="34" charset="0"/>
                <a:cs typeface="Calibri" panose="020F0502020204030204" pitchFamily="34" charset="0"/>
              </a:rPr>
              <a:t>CalTrout</a:t>
            </a:r>
            <a:r>
              <a:rPr lang="en-US" sz="3200" dirty="0">
                <a:solidFill>
                  <a:schemeClr val="tx1"/>
                </a:solidFill>
                <a:latin typeface="Calibri" panose="020F0502020204030204" pitchFamily="34" charset="0"/>
                <a:cs typeface="Calibri" panose="020F0502020204030204" pitchFamily="34" charset="0"/>
              </a:rPr>
              <a:t>, Humboldt County, Mendocino IWPC, Sonoma Water) evaluated multiple scenarios for the future of the PVP.</a:t>
            </a:r>
          </a:p>
          <a:p>
            <a:r>
              <a:rPr lang="en-US" sz="3200" dirty="0">
                <a:solidFill>
                  <a:schemeClr val="tx1"/>
                </a:solidFill>
                <a:latin typeface="Calibri" panose="020F0502020204030204" pitchFamily="34" charset="0"/>
                <a:cs typeface="Calibri" panose="020F0502020204030204" pitchFamily="34" charset="0"/>
              </a:rPr>
              <a:t>The Partnership’s preferred alternative included:</a:t>
            </a:r>
          </a:p>
          <a:p>
            <a:pPr lvl="1"/>
            <a:r>
              <a:rPr lang="en-US" sz="2800" dirty="0">
                <a:solidFill>
                  <a:schemeClr val="tx1"/>
                </a:solidFill>
                <a:latin typeface="Calibri" panose="020F0502020204030204" pitchFamily="34" charset="0"/>
                <a:cs typeface="Calibri" panose="020F0502020204030204" pitchFamily="34" charset="0"/>
              </a:rPr>
              <a:t>Removal of Scott Dam </a:t>
            </a:r>
          </a:p>
          <a:p>
            <a:pPr lvl="1"/>
            <a:r>
              <a:rPr lang="en-US" sz="2800" dirty="0">
                <a:solidFill>
                  <a:schemeClr val="tx1"/>
                </a:solidFill>
                <a:latin typeface="Calibri" panose="020F0502020204030204" pitchFamily="34" charset="0"/>
                <a:cs typeface="Calibri" panose="020F0502020204030204" pitchFamily="34" charset="0"/>
              </a:rPr>
              <a:t>Improved fish passage* at Cape Horn Dam</a:t>
            </a:r>
          </a:p>
          <a:p>
            <a:pPr lvl="1"/>
            <a:r>
              <a:rPr lang="en-US" sz="2800" dirty="0">
                <a:solidFill>
                  <a:schemeClr val="tx1"/>
                </a:solidFill>
                <a:latin typeface="Calibri" panose="020F0502020204030204" pitchFamily="34" charset="0"/>
                <a:cs typeface="Calibri" panose="020F0502020204030204" pitchFamily="34" charset="0"/>
              </a:rPr>
              <a:t>Continued PVP diversion</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 See next slide</a:t>
            </a: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15</a:t>
            </a:fld>
            <a:endParaRPr lang="en-US"/>
          </a:p>
        </p:txBody>
      </p:sp>
      <p:sp>
        <p:nvSpPr>
          <p:cNvPr id="8" name="Title 1">
            <a:extLst>
              <a:ext uri="{FF2B5EF4-FFF2-40B4-BE49-F238E27FC236}">
                <a16:creationId xmlns:a16="http://schemas.microsoft.com/office/drawing/2014/main" id="{9F86BE62-A853-8804-E005-BF685696D850}"/>
              </a:ext>
            </a:extLst>
          </p:cNvPr>
          <p:cNvSpPr txBox="1">
            <a:spLocks/>
          </p:cNvSpPr>
          <p:nvPr/>
        </p:nvSpPr>
        <p:spPr>
          <a:xfrm>
            <a:off x="838200" y="119472"/>
            <a:ext cx="113538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Recap of Tech. Briefing and PG Discussion Items</a:t>
            </a:r>
          </a:p>
        </p:txBody>
      </p:sp>
    </p:spTree>
    <p:extLst>
      <p:ext uri="{BB962C8B-B14F-4D97-AF65-F5344CB8AC3E}">
        <p14:creationId xmlns:p14="http://schemas.microsoft.com/office/powerpoint/2010/main" val="366533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Three alternatives for improved fish passage at Cape Horn Dam developed through the Ad Hoc Committee process are currently being assessed as part of DWR-funded study.</a:t>
            </a:r>
          </a:p>
          <a:p>
            <a:pPr lvl="1"/>
            <a:r>
              <a:rPr lang="en-US" sz="2800" dirty="0">
                <a:solidFill>
                  <a:schemeClr val="tx1"/>
                </a:solidFill>
                <a:latin typeface="Calibri" panose="020F0502020204030204" pitchFamily="34" charset="0"/>
                <a:cs typeface="Calibri" panose="020F0502020204030204" pitchFamily="34" charset="0"/>
              </a:rPr>
              <a:t>New Fish Ladder</a:t>
            </a:r>
          </a:p>
          <a:p>
            <a:pPr lvl="1"/>
            <a:r>
              <a:rPr lang="en-US" sz="2800" dirty="0">
                <a:solidFill>
                  <a:schemeClr val="tx1"/>
                </a:solidFill>
                <a:latin typeface="Calibri" panose="020F0502020204030204" pitchFamily="34" charset="0"/>
                <a:cs typeface="Calibri" panose="020F0502020204030204" pitchFamily="34" charset="0"/>
              </a:rPr>
              <a:t>Dam Removal with Pump Station</a:t>
            </a:r>
          </a:p>
          <a:p>
            <a:pPr lvl="1"/>
            <a:r>
              <a:rPr lang="en-US" sz="2800" dirty="0">
                <a:solidFill>
                  <a:schemeClr val="tx1"/>
                </a:solidFill>
                <a:latin typeface="Calibri" panose="020F0502020204030204" pitchFamily="34" charset="0"/>
                <a:cs typeface="Calibri" panose="020F0502020204030204" pitchFamily="34" charset="0"/>
              </a:rPr>
              <a:t>Dam Removal with Roughened Channel</a:t>
            </a:r>
          </a:p>
          <a:p>
            <a:pPr lvl="1"/>
            <a:endParaRPr lang="en-US" sz="2800" dirty="0">
              <a:solidFill>
                <a:schemeClr val="tx1"/>
              </a:solidFill>
              <a:latin typeface="Calibri" panose="020F0502020204030204" pitchFamily="34" charset="0"/>
              <a:cs typeface="Calibri" panose="020F0502020204030204" pitchFamily="34" charset="0"/>
            </a:endParaRPr>
          </a:p>
          <a:p>
            <a:pPr lvl="1"/>
            <a:endParaRPr lang="en-US" sz="2800" dirty="0">
              <a:solidFill>
                <a:schemeClr val="tx1"/>
              </a:solidFill>
              <a:latin typeface="Calibri" panose="020F0502020204030204" pitchFamily="34" charset="0"/>
              <a:cs typeface="Calibri" panose="020F0502020204030204" pitchFamily="34" charset="0"/>
            </a:endParaRPr>
          </a:p>
          <a:p>
            <a:pPr lvl="1"/>
            <a:endParaRPr lang="en-US" sz="2800" dirty="0">
              <a:solidFill>
                <a:schemeClr val="tx1"/>
              </a:solidFill>
              <a:latin typeface="Calibri" panose="020F0502020204030204" pitchFamily="34" charset="0"/>
              <a:cs typeface="Calibri" panose="020F0502020204030204" pitchFamily="34" charset="0"/>
            </a:endParaRP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a:t>7/19/2023</a:t>
            </a:r>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16</a:t>
            </a:fld>
            <a:endParaRPr lang="en-US"/>
          </a:p>
        </p:txBody>
      </p:sp>
      <p:sp>
        <p:nvSpPr>
          <p:cNvPr id="8" name="Title 1">
            <a:extLst>
              <a:ext uri="{FF2B5EF4-FFF2-40B4-BE49-F238E27FC236}">
                <a16:creationId xmlns:a16="http://schemas.microsoft.com/office/drawing/2014/main" id="{33013389-A95A-512F-CCE1-DFD7A750E3A9}"/>
              </a:ext>
            </a:extLst>
          </p:cNvPr>
          <p:cNvSpPr txBox="1">
            <a:spLocks/>
          </p:cNvSpPr>
          <p:nvPr/>
        </p:nvSpPr>
        <p:spPr>
          <a:xfrm>
            <a:off x="838200" y="119472"/>
            <a:ext cx="113538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Recap of Tech. Briefing and PG Discussion Items</a:t>
            </a:r>
          </a:p>
        </p:txBody>
      </p:sp>
    </p:spTree>
    <p:extLst>
      <p:ext uri="{BB962C8B-B14F-4D97-AF65-F5344CB8AC3E}">
        <p14:creationId xmlns:p14="http://schemas.microsoft.com/office/powerpoint/2010/main" val="126252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6FBF-918D-478C-5668-4D8C7EE00450}"/>
              </a:ext>
            </a:extLst>
          </p:cNvPr>
          <p:cNvSpPr>
            <a:spLocks noGrp="1"/>
          </p:cNvSpPr>
          <p:nvPr>
            <p:ph idx="1"/>
          </p:nvPr>
        </p:nvSpPr>
        <p:spPr>
          <a:xfrm>
            <a:off x="838199" y="1533467"/>
            <a:ext cx="11080173" cy="4643496"/>
          </a:xfrm>
        </p:spPr>
        <p:txBody>
          <a:bodyPr>
            <a:noAutofit/>
          </a:bodyPr>
          <a:lstStyle/>
          <a:p>
            <a:r>
              <a:rPr lang="en-US" sz="3200" dirty="0">
                <a:solidFill>
                  <a:schemeClr val="tx1"/>
                </a:solidFill>
                <a:latin typeface="Calibri" panose="020F0502020204030204" pitchFamily="34" charset="0"/>
                <a:cs typeface="Calibri" panose="020F0502020204030204" pitchFamily="34" charset="0"/>
              </a:rPr>
              <a:t>Water rights and water management needs raised in Technical Briefing and Planning Group discussions</a:t>
            </a:r>
          </a:p>
          <a:p>
            <a:pPr lvl="1"/>
            <a:r>
              <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Russian River: Joint memo on water rights issues, facts that aren’t in dispute</a:t>
            </a:r>
            <a:endPar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Documentation of Russian River water rights; Russian River water budget – documentation of water available and water used, data gaps</a:t>
            </a:r>
          </a:p>
          <a:p>
            <a:pPr lvl="1"/>
            <a:r>
              <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Information on Tribal water rights in both basins</a:t>
            </a:r>
          </a:p>
          <a:p>
            <a:pPr lvl="1"/>
            <a:r>
              <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Information on relevant federal reserved water rights </a:t>
            </a:r>
          </a:p>
          <a:p>
            <a:pPr lvl="1"/>
            <a:endParaRPr lang="en-US" sz="32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endParaRPr lang="en-US" sz="32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endParaRPr lang="en-US" sz="3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solidFill>
                <a:schemeClr val="tx1"/>
              </a:solidFill>
              <a:latin typeface="Calibri" panose="020F0502020204030204" pitchFamily="34" charset="0"/>
              <a:cs typeface="Calibri" panose="020F0502020204030204" pitchFamily="34" charset="0"/>
            </a:endParaRPr>
          </a:p>
          <a:p>
            <a:pPr lvl="1"/>
            <a:endParaRPr lang="en-US" sz="2800" dirty="0">
              <a:solidFill>
                <a:schemeClr val="tx1"/>
              </a:solidFill>
              <a:latin typeface="Calibri" panose="020F0502020204030204" pitchFamily="34" charset="0"/>
              <a:cs typeface="Calibri" panose="020F0502020204030204" pitchFamily="34" charset="0"/>
            </a:endParaRPr>
          </a:p>
          <a:p>
            <a:pPr lvl="1"/>
            <a:endParaRPr lang="en-US" sz="2800" dirty="0">
              <a:solidFill>
                <a:schemeClr val="tx1"/>
              </a:solidFill>
              <a:latin typeface="Calibri" panose="020F0502020204030204" pitchFamily="34" charset="0"/>
              <a:cs typeface="Calibri" panose="020F0502020204030204" pitchFamily="34" charset="0"/>
            </a:endParaRPr>
          </a:p>
          <a:p>
            <a:pPr lvl="1"/>
            <a:endParaRPr lang="en-US" sz="2800" dirty="0">
              <a:solidFill>
                <a:schemeClr val="tx1"/>
              </a:solidFill>
              <a:latin typeface="Calibri" panose="020F0502020204030204" pitchFamily="34" charset="0"/>
              <a:cs typeface="Calibri" panose="020F0502020204030204" pitchFamily="34" charset="0"/>
            </a:endParaRP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endParaRPr lang="en-US" dirty="0">
              <a:solidFill>
                <a:schemeClr val="tx1"/>
              </a:solidFill>
              <a:latin typeface="Calibri" panose="020F0502020204030204" pitchFamily="34" charset="0"/>
              <a:cs typeface="Calibri" panose="020F0502020204030204" pitchFamily="34" charset="0"/>
            </a:endParaRPr>
          </a:p>
          <a:p>
            <a:pPr lvl="1"/>
            <a:endParaRPr lang="en-US" sz="24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a:t>7/19/2023</a:t>
            </a:r>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17</a:t>
            </a:fld>
            <a:endParaRPr lang="en-US"/>
          </a:p>
        </p:txBody>
      </p:sp>
      <p:sp>
        <p:nvSpPr>
          <p:cNvPr id="8" name="Title 1">
            <a:extLst>
              <a:ext uri="{FF2B5EF4-FFF2-40B4-BE49-F238E27FC236}">
                <a16:creationId xmlns:a16="http://schemas.microsoft.com/office/drawing/2014/main" id="{33013389-A95A-512F-CCE1-DFD7A750E3A9}"/>
              </a:ext>
            </a:extLst>
          </p:cNvPr>
          <p:cNvSpPr txBox="1">
            <a:spLocks/>
          </p:cNvSpPr>
          <p:nvPr/>
        </p:nvSpPr>
        <p:spPr>
          <a:xfrm>
            <a:off x="838200" y="119472"/>
            <a:ext cx="113538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Potential Information Needs Raised in Discussions</a:t>
            </a:r>
          </a:p>
        </p:txBody>
      </p:sp>
    </p:spTree>
    <p:extLst>
      <p:ext uri="{BB962C8B-B14F-4D97-AF65-F5344CB8AC3E}">
        <p14:creationId xmlns:p14="http://schemas.microsoft.com/office/powerpoint/2010/main" val="257676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B76-7BF8-7C6E-0A2F-1B8A3FE3FEFC}"/>
              </a:ext>
            </a:extLst>
          </p:cNvPr>
          <p:cNvSpPr>
            <a:spLocks noGrp="1"/>
          </p:cNvSpPr>
          <p:nvPr>
            <p:ph type="title"/>
          </p:nvPr>
        </p:nvSpPr>
        <p:spPr/>
        <p:txBody>
          <a:bodyPr>
            <a:normAutofit/>
          </a:bodyPr>
          <a:lstStyle/>
          <a:p>
            <a:r>
              <a:rPr lang="en-US" b="0" i="0" dirty="0">
                <a:effectLst/>
              </a:rPr>
              <a:t>Discussion of Working Group Objectives and Timeline  </a:t>
            </a:r>
            <a:endParaRPr lang="en-US" dirty="0"/>
          </a:p>
        </p:txBody>
      </p:sp>
      <p:sp>
        <p:nvSpPr>
          <p:cNvPr id="3" name="Text Placeholder 2">
            <a:extLst>
              <a:ext uri="{FF2B5EF4-FFF2-40B4-BE49-F238E27FC236}">
                <a16:creationId xmlns:a16="http://schemas.microsoft.com/office/drawing/2014/main" id="{54FD6253-BEF9-1D5F-F164-72E9D7153F1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3E417F-FE36-B092-17D3-05E00F70851B}"/>
              </a:ext>
            </a:extLst>
          </p:cNvPr>
          <p:cNvSpPr>
            <a:spLocks noGrp="1"/>
          </p:cNvSpPr>
          <p:nvPr>
            <p:ph type="dt" sz="half" idx="10"/>
          </p:nvPr>
        </p:nvSpPr>
        <p:spPr/>
        <p:txBody>
          <a:bodyPr/>
          <a:lstStyle/>
          <a:p>
            <a:r>
              <a:rPr lang="en-US"/>
              <a:t>7/19/2023</a:t>
            </a:r>
            <a:endParaRPr lang="en-US" dirty="0"/>
          </a:p>
        </p:txBody>
      </p:sp>
      <p:sp>
        <p:nvSpPr>
          <p:cNvPr id="6" name="Slide Number Placeholder 5">
            <a:extLst>
              <a:ext uri="{FF2B5EF4-FFF2-40B4-BE49-F238E27FC236}">
                <a16:creationId xmlns:a16="http://schemas.microsoft.com/office/drawing/2014/main" id="{261582CA-CF17-CF53-17EC-4716D37636B5}"/>
              </a:ext>
            </a:extLst>
          </p:cNvPr>
          <p:cNvSpPr>
            <a:spLocks noGrp="1"/>
          </p:cNvSpPr>
          <p:nvPr>
            <p:ph type="sldNum" sz="quarter" idx="12"/>
          </p:nvPr>
        </p:nvSpPr>
        <p:spPr/>
        <p:txBody>
          <a:bodyPr/>
          <a:lstStyle/>
          <a:p>
            <a:fld id="{8A2540CE-EF9B-4A6F-A648-B3E84EE9FC58}" type="slidenum">
              <a:rPr lang="en-US" smtClean="0"/>
              <a:t>18</a:t>
            </a:fld>
            <a:endParaRPr lang="en-US"/>
          </a:p>
        </p:txBody>
      </p:sp>
    </p:spTree>
    <p:extLst>
      <p:ext uri="{BB962C8B-B14F-4D97-AF65-F5344CB8AC3E}">
        <p14:creationId xmlns:p14="http://schemas.microsoft.com/office/powerpoint/2010/main" val="153685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2FD330-226D-A669-633B-F7067EA75BA4}"/>
              </a:ext>
            </a:extLst>
          </p:cNvPr>
          <p:cNvSpPr>
            <a:spLocks noGrp="1"/>
          </p:cNvSpPr>
          <p:nvPr>
            <p:ph type="title"/>
          </p:nvPr>
        </p:nvSpPr>
        <p:spPr/>
        <p:txBody>
          <a:bodyPr/>
          <a:lstStyle/>
          <a:p>
            <a:r>
              <a:rPr lang="en-US" dirty="0"/>
              <a:t>Key Assumption for Discussing Options</a:t>
            </a:r>
          </a:p>
        </p:txBody>
      </p:sp>
      <p:sp>
        <p:nvSpPr>
          <p:cNvPr id="7" name="Content Placeholder 6">
            <a:extLst>
              <a:ext uri="{FF2B5EF4-FFF2-40B4-BE49-F238E27FC236}">
                <a16:creationId xmlns:a16="http://schemas.microsoft.com/office/drawing/2014/main" id="{B4472C39-2F3B-C7CD-8F46-92FED90A4179}"/>
              </a:ext>
            </a:extLst>
          </p:cNvPr>
          <p:cNvSpPr>
            <a:spLocks noGrp="1"/>
          </p:cNvSpPr>
          <p:nvPr>
            <p:ph idx="1"/>
          </p:nvPr>
        </p:nvSpPr>
        <p:spPr/>
        <p:txBody>
          <a:bodyPr>
            <a:normAutofit/>
          </a:bodyPr>
          <a:lstStyle/>
          <a:p>
            <a:r>
              <a:rPr lang="en-US" sz="2800" dirty="0">
                <a:solidFill>
                  <a:schemeClr val="tx1"/>
                </a:solidFill>
                <a:latin typeface="Calibri" panose="020F0502020204030204" pitchFamily="34" charset="0"/>
                <a:cs typeface="Calibri" panose="020F0502020204030204" pitchFamily="34" charset="0"/>
              </a:rPr>
              <a:t>In order to have a meaningful discussion of water rights and </a:t>
            </a:r>
            <a:r>
              <a:rPr lang="en-US" sz="2800">
                <a:solidFill>
                  <a:schemeClr val="tx1"/>
                </a:solidFill>
                <a:latin typeface="Calibri" panose="020F0502020204030204" pitchFamily="34" charset="0"/>
                <a:cs typeface="Calibri" panose="020F0502020204030204" pitchFamily="34" charset="0"/>
              </a:rPr>
              <a:t>water management issues</a:t>
            </a:r>
            <a:r>
              <a:rPr lang="en-US" sz="2800" dirty="0">
                <a:solidFill>
                  <a:schemeClr val="tx1"/>
                </a:solidFill>
                <a:latin typeface="Calibri" panose="020F0502020204030204" pitchFamily="34" charset="0"/>
                <a:cs typeface="Calibri" panose="020F0502020204030204" pitchFamily="34" charset="0"/>
              </a:rPr>
              <a:t>, an assumed scenario is needed.</a:t>
            </a:r>
          </a:p>
          <a:p>
            <a:endParaRPr lang="en-US" sz="2800" dirty="0">
              <a:solidFill>
                <a:schemeClr val="tx1"/>
              </a:solidFill>
              <a:latin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cs typeface="Calibri" panose="020F0502020204030204" pitchFamily="34" charset="0"/>
              </a:rPr>
              <a:t>Proposed: This Working Group proceeds under the assumption that a diversion will continue in some form, under the ownership of a new regional entity.</a:t>
            </a:r>
          </a:p>
          <a:p>
            <a:endParaRPr lang="en-US" sz="2800" dirty="0">
              <a:solidFill>
                <a:schemeClr val="tx1"/>
              </a:solidFill>
              <a:latin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cs typeface="Calibri" panose="020F0502020204030204" pitchFamily="34" charset="0"/>
              </a:rPr>
              <a:t>Is a discussion about this assumption needed?</a:t>
            </a:r>
          </a:p>
          <a:p>
            <a:endParaRPr lang="en-US" sz="2800" dirty="0">
              <a:solidFill>
                <a:schemeClr val="tx1"/>
              </a:solidFill>
              <a:latin typeface="Calibri" panose="020F0502020204030204" pitchFamily="34" charset="0"/>
              <a:cs typeface="Calibri" panose="020F0502020204030204" pitchFamily="34" charset="0"/>
            </a:endParaRPr>
          </a:p>
          <a:p>
            <a:pPr marL="0" indent="0">
              <a:buNone/>
            </a:pPr>
            <a:endParaRPr lang="en-US" sz="3200" dirty="0">
              <a:solidFill>
                <a:schemeClr val="tx1"/>
              </a:solidFill>
              <a:latin typeface="+mn-lt"/>
            </a:endParaRPr>
          </a:p>
          <a:p>
            <a:endParaRPr lang="en-US" sz="2800" dirty="0">
              <a:solidFill>
                <a:schemeClr val="tx1"/>
              </a:solidFill>
              <a:latin typeface="+mn-lt"/>
            </a:endParaRPr>
          </a:p>
        </p:txBody>
      </p:sp>
      <p:sp>
        <p:nvSpPr>
          <p:cNvPr id="3" name="Date Placeholder 2">
            <a:extLst>
              <a:ext uri="{FF2B5EF4-FFF2-40B4-BE49-F238E27FC236}">
                <a16:creationId xmlns:a16="http://schemas.microsoft.com/office/drawing/2014/main" id="{4A15704F-84DC-75F9-56A8-8DBFB25113B2}"/>
              </a:ext>
            </a:extLst>
          </p:cNvPr>
          <p:cNvSpPr>
            <a:spLocks noGrp="1"/>
          </p:cNvSpPr>
          <p:nvPr>
            <p:ph type="dt" sz="half" idx="10"/>
          </p:nvPr>
        </p:nvSpPr>
        <p:spPr/>
        <p:txBody>
          <a:bodyPr/>
          <a:lstStyle/>
          <a:p>
            <a:r>
              <a:rPr lang="en-US" dirty="0"/>
              <a:t>7/19/2023</a:t>
            </a:r>
            <a:endParaRPr lang="en-US"/>
          </a:p>
        </p:txBody>
      </p:sp>
      <p:sp>
        <p:nvSpPr>
          <p:cNvPr id="5" name="Slide Number Placeholder 4">
            <a:extLst>
              <a:ext uri="{FF2B5EF4-FFF2-40B4-BE49-F238E27FC236}">
                <a16:creationId xmlns:a16="http://schemas.microsoft.com/office/drawing/2014/main" id="{D439D1EC-D323-C50D-402F-F37D9118F9FC}"/>
              </a:ext>
            </a:extLst>
          </p:cNvPr>
          <p:cNvSpPr>
            <a:spLocks noGrp="1"/>
          </p:cNvSpPr>
          <p:nvPr>
            <p:ph type="sldNum" sz="quarter" idx="12"/>
          </p:nvPr>
        </p:nvSpPr>
        <p:spPr/>
        <p:txBody>
          <a:bodyPr/>
          <a:lstStyle/>
          <a:p>
            <a:fld id="{8A2540CE-EF9B-4A6F-A648-B3E84EE9FC58}" type="slidenum">
              <a:rPr lang="en-US" smtClean="0"/>
              <a:t>19</a:t>
            </a:fld>
            <a:endParaRPr lang="en-US"/>
          </a:p>
        </p:txBody>
      </p:sp>
    </p:spTree>
    <p:extLst>
      <p:ext uri="{BB962C8B-B14F-4D97-AF65-F5344CB8AC3E}">
        <p14:creationId xmlns:p14="http://schemas.microsoft.com/office/powerpoint/2010/main" val="113445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2540CE-EF9B-4A6F-A648-B3E84EE9FC58}" type="slidenum">
              <a:rPr lang="en-US" smtClean="0"/>
              <a:pPr/>
              <a:t>2</a:t>
            </a:fld>
            <a:endParaRPr lang="en-US"/>
          </a:p>
        </p:txBody>
      </p:sp>
      <p:sp>
        <p:nvSpPr>
          <p:cNvPr id="15" name="Date Placeholder 3">
            <a:extLst>
              <a:ext uri="{FF2B5EF4-FFF2-40B4-BE49-F238E27FC236}">
                <a16:creationId xmlns:a16="http://schemas.microsoft.com/office/drawing/2014/main" id="{9E89D9A8-F6DC-C610-A643-E198B41E27AB}"/>
              </a:ext>
            </a:extLst>
          </p:cNvPr>
          <p:cNvSpPr>
            <a:spLocks noGrp="1"/>
          </p:cNvSpPr>
          <p:nvPr>
            <p:ph type="dt" sz="half" idx="10"/>
          </p:nvPr>
        </p:nvSpPr>
        <p:spPr>
          <a:xfrm>
            <a:off x="838200" y="6272045"/>
            <a:ext cx="2743200" cy="365125"/>
          </a:xfrm>
        </p:spPr>
        <p:txBody>
          <a:bodyPr/>
          <a:lstStyle/>
          <a:p>
            <a:r>
              <a:rPr lang="en-US" dirty="0"/>
              <a:t>7/19/2023</a:t>
            </a:r>
          </a:p>
        </p:txBody>
      </p:sp>
      <p:sp>
        <p:nvSpPr>
          <p:cNvPr id="7" name="Content Placeholder 8">
            <a:extLst>
              <a:ext uri="{FF2B5EF4-FFF2-40B4-BE49-F238E27FC236}">
                <a16:creationId xmlns:a16="http://schemas.microsoft.com/office/drawing/2014/main" id="{8A6DD5E4-A491-6BE0-8995-DA6DACD62B9E}"/>
              </a:ext>
            </a:extLst>
          </p:cNvPr>
          <p:cNvSpPr>
            <a:spLocks noGrp="1"/>
          </p:cNvSpPr>
          <p:nvPr>
            <p:ph idx="1"/>
          </p:nvPr>
        </p:nvSpPr>
        <p:spPr>
          <a:xfrm>
            <a:off x="838200" y="1729470"/>
            <a:ext cx="10515600" cy="4643438"/>
          </a:xfrm>
        </p:spPr>
        <p:txBody>
          <a:bodyPr>
            <a:normAutofit/>
          </a:bodyPr>
          <a:lstStyle/>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cs typeface="Calibri" panose="020F0502020204030204" pitchFamily="34" charset="0"/>
              </a:rPr>
              <a:t>Review Working Group roles and responsibilities </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cs typeface="Calibri" panose="020F0502020204030204" pitchFamily="34" charset="0"/>
              </a:rPr>
              <a:t>Provide a recap of the June 21-22 </a:t>
            </a:r>
            <a:r>
              <a:rPr lang="en-US" sz="2800" b="0" i="0">
                <a:solidFill>
                  <a:srgbClr val="000000"/>
                </a:solidFill>
                <a:effectLst/>
                <a:latin typeface="Calibri" panose="020F0502020204030204" pitchFamily="34" charset="0"/>
                <a:cs typeface="Calibri" panose="020F0502020204030204" pitchFamily="34" charset="0"/>
              </a:rPr>
              <a:t>Technical Briefings </a:t>
            </a:r>
            <a:r>
              <a:rPr lang="en-US" sz="2800" b="0" i="0" dirty="0">
                <a:solidFill>
                  <a:srgbClr val="000000"/>
                </a:solidFill>
                <a:effectLst/>
                <a:latin typeface="Calibri" panose="020F0502020204030204" pitchFamily="34" charset="0"/>
                <a:cs typeface="Calibri" panose="020F0502020204030204" pitchFamily="34" charset="0"/>
              </a:rPr>
              <a:t>and relevant Planning Group discussions  </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cs typeface="Calibri" panose="020F0502020204030204" pitchFamily="34" charset="0"/>
              </a:rPr>
              <a:t>Discuss Working Group objectives, potential work products, and timeline</a:t>
            </a:r>
          </a:p>
          <a:p>
            <a:pPr algn="l" rtl="0" fontAlgn="base">
              <a:buFont typeface="Arial" panose="020B0604020202020204" pitchFamily="34" charset="0"/>
              <a:buChar char="•"/>
            </a:pPr>
            <a:r>
              <a:rPr lang="en-US" sz="2800" b="0" i="0" dirty="0">
                <a:solidFill>
                  <a:srgbClr val="000000"/>
                </a:solidFill>
                <a:effectLst/>
                <a:latin typeface="Calibri" panose="020F0502020204030204" pitchFamily="34" charset="0"/>
                <a:cs typeface="Calibri" panose="020F0502020204030204" pitchFamily="34" charset="0"/>
              </a:rPr>
              <a:t>Identify Working Group co-chairs in closed session </a:t>
            </a:r>
            <a:r>
              <a:rPr lang="en-US" sz="1800" b="0" i="0" dirty="0">
                <a:solidFill>
                  <a:srgbClr val="000000"/>
                </a:solidFill>
                <a:effectLst/>
                <a:latin typeface="Open Sans" panose="020B0606030504020204" pitchFamily="34" charset="0"/>
              </a:rPr>
              <a:t> </a:t>
            </a:r>
          </a:p>
          <a:p>
            <a:endParaRPr lang="en-US" sz="2800" dirty="0">
              <a:solidFill>
                <a:schemeClr val="tx1"/>
              </a:solidFill>
              <a:latin typeface="+mn-lt"/>
            </a:endParaRPr>
          </a:p>
        </p:txBody>
      </p:sp>
      <p:sp>
        <p:nvSpPr>
          <p:cNvPr id="8" name="Title 7">
            <a:extLst>
              <a:ext uri="{FF2B5EF4-FFF2-40B4-BE49-F238E27FC236}">
                <a16:creationId xmlns:a16="http://schemas.microsoft.com/office/drawing/2014/main" id="{2E32E0F7-1822-9BFD-5AF3-B1AA36B91647}"/>
              </a:ext>
            </a:extLst>
          </p:cNvPr>
          <p:cNvSpPr txBox="1">
            <a:spLocks/>
          </p:cNvSpPr>
          <p:nvPr/>
        </p:nvSpPr>
        <p:spPr>
          <a:xfrm>
            <a:off x="838200" y="410396"/>
            <a:ext cx="105156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Welcome and Introductions</a:t>
            </a:r>
            <a:br>
              <a:rPr lang="en-US" dirty="0"/>
            </a:br>
            <a:r>
              <a:rPr lang="en-US" sz="2800" b="1" i="1" dirty="0">
                <a:solidFill>
                  <a:schemeClr val="accent1"/>
                </a:solidFill>
              </a:rPr>
              <a:t>Meeting Objectives</a:t>
            </a:r>
            <a:endParaRPr lang="en-US" b="1" dirty="0"/>
          </a:p>
        </p:txBody>
      </p:sp>
    </p:spTree>
    <p:extLst>
      <p:ext uri="{BB962C8B-B14F-4D97-AF65-F5344CB8AC3E}">
        <p14:creationId xmlns:p14="http://schemas.microsoft.com/office/powerpoint/2010/main" val="48889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2FD330-226D-A669-633B-F7067EA75BA4}"/>
              </a:ext>
            </a:extLst>
          </p:cNvPr>
          <p:cNvSpPr>
            <a:spLocks noGrp="1"/>
          </p:cNvSpPr>
          <p:nvPr>
            <p:ph type="title"/>
          </p:nvPr>
        </p:nvSpPr>
        <p:spPr/>
        <p:txBody>
          <a:bodyPr/>
          <a:lstStyle/>
          <a:p>
            <a:r>
              <a:rPr lang="en-US" dirty="0"/>
              <a:t>Discussion Questions  </a:t>
            </a:r>
          </a:p>
        </p:txBody>
      </p:sp>
      <p:sp>
        <p:nvSpPr>
          <p:cNvPr id="7" name="Content Placeholder 6">
            <a:extLst>
              <a:ext uri="{FF2B5EF4-FFF2-40B4-BE49-F238E27FC236}">
                <a16:creationId xmlns:a16="http://schemas.microsoft.com/office/drawing/2014/main" id="{B4472C39-2F3B-C7CD-8F46-92FED90A4179}"/>
              </a:ext>
            </a:extLst>
          </p:cNvPr>
          <p:cNvSpPr>
            <a:spLocks noGrp="1"/>
          </p:cNvSpPr>
          <p:nvPr>
            <p:ph idx="1"/>
          </p:nvPr>
        </p:nvSpPr>
        <p:spPr>
          <a:xfrm>
            <a:off x="838200" y="1533467"/>
            <a:ext cx="11010900" cy="4643496"/>
          </a:xfrm>
        </p:spPr>
        <p:txBody>
          <a:bodyPr>
            <a:normAutofit/>
          </a:bodyPr>
          <a:lstStyle/>
          <a:p>
            <a:r>
              <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How can this Working Group best support the goals of the Water Forum?</a:t>
            </a:r>
          </a:p>
          <a:p>
            <a:endPar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What should this Working Group discuss, what should it produce?</a:t>
            </a:r>
          </a:p>
          <a:p>
            <a:endPar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 what timeline?</a:t>
            </a:r>
          </a:p>
          <a:p>
            <a:endPar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Who wil</a:t>
            </a:r>
            <a:r>
              <a:rPr lang="en-US" sz="2800" kern="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l do the work?</a:t>
            </a:r>
            <a:endParaRPr lang="en-US" sz="2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en-US" sz="32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3200" dirty="0">
              <a:solidFill>
                <a:schemeClr val="tx1"/>
              </a:solidFill>
              <a:latin typeface="+mn-lt"/>
            </a:endParaRPr>
          </a:p>
          <a:p>
            <a:endParaRPr lang="en-US" sz="2800" dirty="0">
              <a:solidFill>
                <a:schemeClr val="tx1"/>
              </a:solidFill>
              <a:latin typeface="+mn-lt"/>
            </a:endParaRPr>
          </a:p>
        </p:txBody>
      </p:sp>
      <p:sp>
        <p:nvSpPr>
          <p:cNvPr id="3" name="Date Placeholder 2">
            <a:extLst>
              <a:ext uri="{FF2B5EF4-FFF2-40B4-BE49-F238E27FC236}">
                <a16:creationId xmlns:a16="http://schemas.microsoft.com/office/drawing/2014/main" id="{4A15704F-84DC-75F9-56A8-8DBFB25113B2}"/>
              </a:ext>
            </a:extLst>
          </p:cNvPr>
          <p:cNvSpPr>
            <a:spLocks noGrp="1"/>
          </p:cNvSpPr>
          <p:nvPr>
            <p:ph type="dt" sz="half" idx="10"/>
          </p:nvPr>
        </p:nvSpPr>
        <p:spPr/>
        <p:txBody>
          <a:bodyPr/>
          <a:lstStyle/>
          <a:p>
            <a:r>
              <a:rPr lang="en-US" dirty="0"/>
              <a:t>7/19/2023</a:t>
            </a:r>
            <a:endParaRPr lang="en-US"/>
          </a:p>
        </p:txBody>
      </p:sp>
      <p:sp>
        <p:nvSpPr>
          <p:cNvPr id="5" name="Slide Number Placeholder 4">
            <a:extLst>
              <a:ext uri="{FF2B5EF4-FFF2-40B4-BE49-F238E27FC236}">
                <a16:creationId xmlns:a16="http://schemas.microsoft.com/office/drawing/2014/main" id="{D439D1EC-D323-C50D-402F-F37D9118F9FC}"/>
              </a:ext>
            </a:extLst>
          </p:cNvPr>
          <p:cNvSpPr>
            <a:spLocks noGrp="1"/>
          </p:cNvSpPr>
          <p:nvPr>
            <p:ph type="sldNum" sz="quarter" idx="12"/>
          </p:nvPr>
        </p:nvSpPr>
        <p:spPr/>
        <p:txBody>
          <a:bodyPr/>
          <a:lstStyle/>
          <a:p>
            <a:fld id="{8A2540CE-EF9B-4A6F-A648-B3E84EE9FC58}" type="slidenum">
              <a:rPr lang="en-US" smtClean="0"/>
              <a:t>20</a:t>
            </a:fld>
            <a:endParaRPr lang="en-US"/>
          </a:p>
        </p:txBody>
      </p:sp>
    </p:spTree>
    <p:extLst>
      <p:ext uri="{BB962C8B-B14F-4D97-AF65-F5344CB8AC3E}">
        <p14:creationId xmlns:p14="http://schemas.microsoft.com/office/powerpoint/2010/main" val="335603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B76-7BF8-7C6E-0A2F-1B8A3FE3FEFC}"/>
              </a:ext>
            </a:extLst>
          </p:cNvPr>
          <p:cNvSpPr>
            <a:spLocks noGrp="1"/>
          </p:cNvSpPr>
          <p:nvPr>
            <p:ph type="title"/>
          </p:nvPr>
        </p:nvSpPr>
        <p:spPr/>
        <p:txBody>
          <a:bodyPr/>
          <a:lstStyle/>
          <a:p>
            <a:r>
              <a:rPr lang="en-US" dirty="0"/>
              <a:t>Recap of Discussion and Next Steps</a:t>
            </a:r>
          </a:p>
        </p:txBody>
      </p:sp>
      <p:sp>
        <p:nvSpPr>
          <p:cNvPr id="3" name="Text Placeholder 2">
            <a:extLst>
              <a:ext uri="{FF2B5EF4-FFF2-40B4-BE49-F238E27FC236}">
                <a16:creationId xmlns:a16="http://schemas.microsoft.com/office/drawing/2014/main" id="{54FD6253-BEF9-1D5F-F164-72E9D7153F1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3E417F-FE36-B092-17D3-05E00F70851B}"/>
              </a:ext>
            </a:extLst>
          </p:cNvPr>
          <p:cNvSpPr>
            <a:spLocks noGrp="1"/>
          </p:cNvSpPr>
          <p:nvPr>
            <p:ph type="dt" sz="half" idx="10"/>
          </p:nvPr>
        </p:nvSpPr>
        <p:spPr/>
        <p:txBody>
          <a:bodyPr/>
          <a:lstStyle/>
          <a:p>
            <a:r>
              <a:rPr lang="en-US" dirty="0"/>
              <a:t>7/19/2023</a:t>
            </a:r>
          </a:p>
        </p:txBody>
      </p:sp>
      <p:sp>
        <p:nvSpPr>
          <p:cNvPr id="6" name="Slide Number Placeholder 5">
            <a:extLst>
              <a:ext uri="{FF2B5EF4-FFF2-40B4-BE49-F238E27FC236}">
                <a16:creationId xmlns:a16="http://schemas.microsoft.com/office/drawing/2014/main" id="{261582CA-CF17-CF53-17EC-4716D37636B5}"/>
              </a:ext>
            </a:extLst>
          </p:cNvPr>
          <p:cNvSpPr>
            <a:spLocks noGrp="1"/>
          </p:cNvSpPr>
          <p:nvPr>
            <p:ph type="sldNum" sz="quarter" idx="12"/>
          </p:nvPr>
        </p:nvSpPr>
        <p:spPr/>
        <p:txBody>
          <a:bodyPr/>
          <a:lstStyle/>
          <a:p>
            <a:fld id="{8A2540CE-EF9B-4A6F-A648-B3E84EE9FC58}" type="slidenum">
              <a:rPr lang="en-US" smtClean="0"/>
              <a:t>21</a:t>
            </a:fld>
            <a:endParaRPr lang="en-US"/>
          </a:p>
        </p:txBody>
      </p:sp>
    </p:spTree>
    <p:extLst>
      <p:ext uri="{BB962C8B-B14F-4D97-AF65-F5344CB8AC3E}">
        <p14:creationId xmlns:p14="http://schemas.microsoft.com/office/powerpoint/2010/main" val="390094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34F6-F3DD-FCB4-1ABF-5ADDF9153002}"/>
              </a:ext>
            </a:extLst>
          </p:cNvPr>
          <p:cNvSpPr>
            <a:spLocks noGrp="1"/>
          </p:cNvSpPr>
          <p:nvPr>
            <p:ph type="title"/>
          </p:nvPr>
        </p:nvSpPr>
        <p:spPr/>
        <p:txBody>
          <a:bodyPr/>
          <a:lstStyle/>
          <a:p>
            <a:r>
              <a:rPr lang="en-US" dirty="0"/>
              <a:t>Next Steps and Future Meetings</a:t>
            </a:r>
          </a:p>
        </p:txBody>
      </p:sp>
      <p:sp>
        <p:nvSpPr>
          <p:cNvPr id="3" name="Content Placeholder 2">
            <a:extLst>
              <a:ext uri="{FF2B5EF4-FFF2-40B4-BE49-F238E27FC236}">
                <a16:creationId xmlns:a16="http://schemas.microsoft.com/office/drawing/2014/main" id="{E76D0D41-E5AB-01E6-E3BF-C58B4C61AEA4}"/>
              </a:ext>
            </a:extLst>
          </p:cNvPr>
          <p:cNvSpPr>
            <a:spLocks noGrp="1"/>
          </p:cNvSpPr>
          <p:nvPr>
            <p:ph idx="1"/>
          </p:nvPr>
        </p:nvSpPr>
        <p:spPr>
          <a:xfrm>
            <a:off x="838200" y="1327198"/>
            <a:ext cx="10515600" cy="4643496"/>
          </a:xfrm>
        </p:spPr>
        <p:txBody>
          <a:bodyPr>
            <a:normAutofit/>
          </a:bodyPr>
          <a:lstStyle/>
          <a:p>
            <a:r>
              <a:rPr lang="en-US" sz="2800" b="1" dirty="0">
                <a:solidFill>
                  <a:schemeClr val="tx1"/>
                </a:solidFill>
                <a:latin typeface="+mn-lt"/>
              </a:rPr>
              <a:t>Planning Group Meeting #4</a:t>
            </a:r>
            <a:r>
              <a:rPr lang="en-US" sz="2800" dirty="0">
                <a:solidFill>
                  <a:schemeClr val="tx1"/>
                </a:solidFill>
                <a:latin typeface="+mn-lt"/>
              </a:rPr>
              <a:t>: Thursday, August 3, 10:00 a.m. – 3:00 p.m. (Ukiah/Hybrid)</a:t>
            </a:r>
          </a:p>
          <a:p>
            <a:pPr lvl="1"/>
            <a:r>
              <a:rPr lang="en-US" sz="2400" dirty="0">
                <a:solidFill>
                  <a:schemeClr val="tx1"/>
                </a:solidFill>
                <a:latin typeface="+mn-lt"/>
              </a:rPr>
              <a:t>Report-out from this Working Group meeting will be on agenda </a:t>
            </a:r>
          </a:p>
          <a:p>
            <a:r>
              <a:rPr lang="en-US" sz="2800" dirty="0">
                <a:solidFill>
                  <a:schemeClr val="tx1"/>
                </a:solidFill>
                <a:latin typeface="+mn-lt"/>
              </a:rPr>
              <a:t>Next Water Rights &amp; Water Management Working Group Meeting: TBD</a:t>
            </a:r>
          </a:p>
          <a:p>
            <a:endParaRPr lang="en-US" dirty="0">
              <a:solidFill>
                <a:schemeClr val="tx1"/>
              </a:solidFill>
              <a:latin typeface="+mn-lt"/>
            </a:endParaRPr>
          </a:p>
          <a:p>
            <a:endParaRPr lang="en-US" dirty="0">
              <a:solidFill>
                <a:schemeClr val="tx1"/>
              </a:solidFill>
              <a:latin typeface="+mn-lt"/>
            </a:endParaRPr>
          </a:p>
        </p:txBody>
      </p:sp>
      <p:sp>
        <p:nvSpPr>
          <p:cNvPr id="4" name="Date Placeholder 3">
            <a:extLst>
              <a:ext uri="{FF2B5EF4-FFF2-40B4-BE49-F238E27FC236}">
                <a16:creationId xmlns:a16="http://schemas.microsoft.com/office/drawing/2014/main" id="{7191E872-A3CA-6A16-12F7-9C3530DBD1C4}"/>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EEAD1648-B801-9D33-B71D-ECA5834179E3}"/>
              </a:ext>
            </a:extLst>
          </p:cNvPr>
          <p:cNvSpPr>
            <a:spLocks noGrp="1"/>
          </p:cNvSpPr>
          <p:nvPr>
            <p:ph type="sldNum" sz="quarter" idx="12"/>
          </p:nvPr>
        </p:nvSpPr>
        <p:spPr/>
        <p:txBody>
          <a:bodyPr/>
          <a:lstStyle/>
          <a:p>
            <a:fld id="{8A2540CE-EF9B-4A6F-A648-B3E84EE9FC58}" type="slidenum">
              <a:rPr lang="en-US" smtClean="0"/>
              <a:t>22</a:t>
            </a:fld>
            <a:endParaRPr lang="en-US"/>
          </a:p>
        </p:txBody>
      </p:sp>
    </p:spTree>
    <p:extLst>
      <p:ext uri="{BB962C8B-B14F-4D97-AF65-F5344CB8AC3E}">
        <p14:creationId xmlns:p14="http://schemas.microsoft.com/office/powerpoint/2010/main" val="64666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B76-7BF8-7C6E-0A2F-1B8A3FE3FEFC}"/>
              </a:ext>
            </a:extLst>
          </p:cNvPr>
          <p:cNvSpPr>
            <a:spLocks noGrp="1"/>
          </p:cNvSpPr>
          <p:nvPr>
            <p:ph type="title"/>
          </p:nvPr>
        </p:nvSpPr>
        <p:spPr/>
        <p:txBody>
          <a:bodyPr/>
          <a:lstStyle/>
          <a:p>
            <a:pPr>
              <a:lnSpc>
                <a:spcPct val="150000"/>
              </a:lnSpc>
              <a:spcBef>
                <a:spcPts val="1800"/>
              </a:spcBef>
            </a:pPr>
            <a:r>
              <a:rPr lang="en-US" dirty="0"/>
              <a:t>Identification of Working Group Co-Chairs </a:t>
            </a:r>
            <a:br>
              <a:rPr lang="en-US" dirty="0"/>
            </a:br>
            <a:r>
              <a:rPr lang="en-US" i="1" dirty="0">
                <a:solidFill>
                  <a:schemeClr val="accent5">
                    <a:lumMod val="50000"/>
                  </a:schemeClr>
                </a:solidFill>
              </a:rPr>
              <a:t>[Closed session]</a:t>
            </a:r>
          </a:p>
        </p:txBody>
      </p:sp>
      <p:sp>
        <p:nvSpPr>
          <p:cNvPr id="4" name="Date Placeholder 3">
            <a:extLst>
              <a:ext uri="{FF2B5EF4-FFF2-40B4-BE49-F238E27FC236}">
                <a16:creationId xmlns:a16="http://schemas.microsoft.com/office/drawing/2014/main" id="{6B3E417F-FE36-B092-17D3-05E00F70851B}"/>
              </a:ext>
            </a:extLst>
          </p:cNvPr>
          <p:cNvSpPr>
            <a:spLocks noGrp="1"/>
          </p:cNvSpPr>
          <p:nvPr>
            <p:ph type="dt" sz="half" idx="10"/>
          </p:nvPr>
        </p:nvSpPr>
        <p:spPr/>
        <p:txBody>
          <a:bodyPr/>
          <a:lstStyle/>
          <a:p>
            <a:r>
              <a:rPr lang="en-US" dirty="0"/>
              <a:t>7/19/2023</a:t>
            </a:r>
          </a:p>
        </p:txBody>
      </p:sp>
      <p:sp>
        <p:nvSpPr>
          <p:cNvPr id="6" name="Slide Number Placeholder 5">
            <a:extLst>
              <a:ext uri="{FF2B5EF4-FFF2-40B4-BE49-F238E27FC236}">
                <a16:creationId xmlns:a16="http://schemas.microsoft.com/office/drawing/2014/main" id="{261582CA-CF17-CF53-17EC-4716D37636B5}"/>
              </a:ext>
            </a:extLst>
          </p:cNvPr>
          <p:cNvSpPr>
            <a:spLocks noGrp="1"/>
          </p:cNvSpPr>
          <p:nvPr>
            <p:ph type="sldNum" sz="quarter" idx="12"/>
          </p:nvPr>
        </p:nvSpPr>
        <p:spPr/>
        <p:txBody>
          <a:bodyPr/>
          <a:lstStyle/>
          <a:p>
            <a:fld id="{8A2540CE-EF9B-4A6F-A648-B3E84EE9FC58}" type="slidenum">
              <a:rPr lang="en-US" smtClean="0"/>
              <a:t>23</a:t>
            </a:fld>
            <a:endParaRPr lang="en-US"/>
          </a:p>
        </p:txBody>
      </p:sp>
    </p:spTree>
    <p:extLst>
      <p:ext uri="{BB962C8B-B14F-4D97-AF65-F5344CB8AC3E}">
        <p14:creationId xmlns:p14="http://schemas.microsoft.com/office/powerpoint/2010/main" val="233654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BBE02E-EEF9-ADDF-96ED-D09E1D9436B4}"/>
              </a:ext>
            </a:extLst>
          </p:cNvPr>
          <p:cNvSpPr>
            <a:spLocks noGrp="1"/>
          </p:cNvSpPr>
          <p:nvPr>
            <p:ph type="title"/>
          </p:nvPr>
        </p:nvSpPr>
        <p:spPr/>
        <p:txBody>
          <a:bodyPr/>
          <a:lstStyle/>
          <a:p>
            <a:r>
              <a:rPr lang="en-US" dirty="0"/>
              <a:t>Proposed Co-Chair Responsibilities  </a:t>
            </a:r>
            <a:endParaRPr lang="en-US" b="1" dirty="0"/>
          </a:p>
        </p:txBody>
      </p:sp>
      <p:sp>
        <p:nvSpPr>
          <p:cNvPr id="9" name="Content Placeholder 8">
            <a:extLst>
              <a:ext uri="{FF2B5EF4-FFF2-40B4-BE49-F238E27FC236}">
                <a16:creationId xmlns:a16="http://schemas.microsoft.com/office/drawing/2014/main" id="{5DD2B5D6-6634-105A-FDCE-1ACCBB6E7684}"/>
              </a:ext>
            </a:extLst>
          </p:cNvPr>
          <p:cNvSpPr>
            <a:spLocks noGrp="1"/>
          </p:cNvSpPr>
          <p:nvPr>
            <p:ph idx="1"/>
          </p:nvPr>
        </p:nvSpPr>
        <p:spPr>
          <a:xfrm>
            <a:off x="838199" y="1533467"/>
            <a:ext cx="9720263" cy="4643496"/>
          </a:xfrm>
        </p:spPr>
        <p:txBody>
          <a:bodyPr>
            <a:normAutofit lnSpcReduction="10000"/>
          </a:bodyPr>
          <a:lstStyle/>
          <a:p>
            <a:r>
              <a:rPr lang="en-US" sz="2800" dirty="0">
                <a:solidFill>
                  <a:schemeClr val="tx1"/>
                </a:solidFill>
                <a:latin typeface="+mn-lt"/>
              </a:rPr>
              <a:t>Work with facilitation team to plan Working Group meeting agendas and coordinate with presenters </a:t>
            </a:r>
          </a:p>
          <a:p>
            <a:r>
              <a:rPr lang="en-US" sz="2800" dirty="0">
                <a:solidFill>
                  <a:schemeClr val="tx1"/>
                </a:solidFill>
                <a:latin typeface="+mn-lt"/>
              </a:rPr>
              <a:t>Support coordination/info sharing between Working Group and Planning Group, and across Working Groups</a:t>
            </a:r>
          </a:p>
          <a:p>
            <a:r>
              <a:rPr lang="en-US" sz="2800" dirty="0">
                <a:solidFill>
                  <a:schemeClr val="tx1"/>
                </a:solidFill>
                <a:latin typeface="+mn-lt"/>
              </a:rPr>
              <a:t>Participate in report-outs during Planning Group meetings </a:t>
            </a:r>
          </a:p>
          <a:p>
            <a:r>
              <a:rPr lang="en-US" sz="2800" dirty="0">
                <a:solidFill>
                  <a:schemeClr val="tx1"/>
                </a:solidFill>
                <a:latin typeface="+mn-lt"/>
              </a:rPr>
              <a:t>Communicate with Working Group members between meetings as needed </a:t>
            </a:r>
          </a:p>
          <a:p>
            <a:r>
              <a:rPr lang="en-US" sz="2800" dirty="0">
                <a:solidFill>
                  <a:schemeClr val="tx1"/>
                </a:solidFill>
                <a:latin typeface="+mn-lt"/>
              </a:rPr>
              <a:t>Co-chair responsibilities will be consistent across the Working Groups</a:t>
            </a:r>
          </a:p>
          <a:p>
            <a:r>
              <a:rPr lang="en-US" sz="2800" dirty="0">
                <a:solidFill>
                  <a:schemeClr val="tx1"/>
                </a:solidFill>
                <a:latin typeface="+mn-lt"/>
              </a:rPr>
              <a:t>The co-chairs are not expected to be decision-makers or to lead the Working Group meetings</a:t>
            </a:r>
          </a:p>
          <a:p>
            <a:pPr marL="457200" lvl="1" indent="0">
              <a:buNone/>
            </a:pPr>
            <a:endParaRPr lang="en-US" sz="2400" dirty="0">
              <a:solidFill>
                <a:schemeClr val="tx1"/>
              </a:solidFill>
              <a:latin typeface="+mn-lt"/>
            </a:endParaRPr>
          </a:p>
          <a:p>
            <a:endParaRPr lang="en-US" sz="2800" dirty="0">
              <a:solidFill>
                <a:schemeClr val="tx1"/>
              </a:solidFill>
              <a:latin typeface="+mn-lt"/>
            </a:endParaRPr>
          </a:p>
          <a:p>
            <a:endParaRPr lang="en-US" sz="2400" dirty="0">
              <a:solidFill>
                <a:schemeClr val="tx1"/>
              </a:solidFill>
              <a:latin typeface="+mn-lt"/>
            </a:endParaRPr>
          </a:p>
        </p:txBody>
      </p:sp>
      <p:sp>
        <p:nvSpPr>
          <p:cNvPr id="5" name="Date Placeholder 4">
            <a:extLst>
              <a:ext uri="{FF2B5EF4-FFF2-40B4-BE49-F238E27FC236}">
                <a16:creationId xmlns:a16="http://schemas.microsoft.com/office/drawing/2014/main" id="{0B934806-D912-5DCD-0B44-89619A9C3379}"/>
              </a:ext>
            </a:extLst>
          </p:cNvPr>
          <p:cNvSpPr>
            <a:spLocks noGrp="1"/>
          </p:cNvSpPr>
          <p:nvPr>
            <p:ph type="dt" sz="half" idx="10"/>
          </p:nvPr>
        </p:nvSpPr>
        <p:spPr/>
        <p:txBody>
          <a:bodyPr/>
          <a:lstStyle/>
          <a:p>
            <a:r>
              <a:rPr lang="en-US" dirty="0"/>
              <a:t>7/19/2023</a:t>
            </a:r>
            <a:endParaRPr lang="en-US"/>
          </a:p>
        </p:txBody>
      </p:sp>
      <p:sp>
        <p:nvSpPr>
          <p:cNvPr id="7" name="Slide Number Placeholder 6">
            <a:extLst>
              <a:ext uri="{FF2B5EF4-FFF2-40B4-BE49-F238E27FC236}">
                <a16:creationId xmlns:a16="http://schemas.microsoft.com/office/drawing/2014/main" id="{0B8B8D64-D43D-9ADA-0002-1216203E9A24}"/>
              </a:ext>
            </a:extLst>
          </p:cNvPr>
          <p:cNvSpPr>
            <a:spLocks noGrp="1"/>
          </p:cNvSpPr>
          <p:nvPr>
            <p:ph type="sldNum" sz="quarter" idx="12"/>
          </p:nvPr>
        </p:nvSpPr>
        <p:spPr/>
        <p:txBody>
          <a:bodyPr/>
          <a:lstStyle/>
          <a:p>
            <a:fld id="{8A2540CE-EF9B-4A6F-A648-B3E84EE9FC58}" type="slidenum">
              <a:rPr lang="en-US" smtClean="0"/>
              <a:t>24</a:t>
            </a:fld>
            <a:endParaRPr lang="en-US"/>
          </a:p>
        </p:txBody>
      </p:sp>
    </p:spTree>
    <p:extLst>
      <p:ext uri="{BB962C8B-B14F-4D97-AF65-F5344CB8AC3E}">
        <p14:creationId xmlns:p14="http://schemas.microsoft.com/office/powerpoint/2010/main" val="13864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is adjourned.</a:t>
            </a:r>
          </a:p>
        </p:txBody>
      </p:sp>
      <p:sp>
        <p:nvSpPr>
          <p:cNvPr id="3" name="Subtitle 2"/>
          <p:cNvSpPr>
            <a:spLocks noGrp="1"/>
          </p:cNvSpPr>
          <p:nvPr>
            <p:ph type="subTitle" idx="1"/>
          </p:nvPr>
        </p:nvSpPr>
        <p:spPr/>
        <p:txBody>
          <a:bodyPr/>
          <a:lstStyle/>
          <a:p>
            <a:r>
              <a:rPr lang="en-US" dirty="0">
                <a:solidFill>
                  <a:schemeClr val="tx1"/>
                </a:solidFill>
              </a:rPr>
              <a:t>Thank you for attending!</a:t>
            </a:r>
          </a:p>
        </p:txBody>
      </p:sp>
      <p:sp>
        <p:nvSpPr>
          <p:cNvPr id="6" name="Slide Number Placeholder 5"/>
          <p:cNvSpPr>
            <a:spLocks noGrp="1"/>
          </p:cNvSpPr>
          <p:nvPr>
            <p:ph type="sldNum" sz="quarter" idx="12"/>
          </p:nvPr>
        </p:nvSpPr>
        <p:spPr/>
        <p:txBody>
          <a:bodyPr/>
          <a:lstStyle/>
          <a:p>
            <a:fld id="{8A2540CE-EF9B-4A6F-A648-B3E84EE9FC58}" type="slidenum">
              <a:rPr lang="en-US" smtClean="0"/>
              <a:t>25</a:t>
            </a:fld>
            <a:endParaRPr lang="en-US"/>
          </a:p>
        </p:txBody>
      </p:sp>
      <p:sp>
        <p:nvSpPr>
          <p:cNvPr id="7" name="Date Placeholder 3">
            <a:extLst>
              <a:ext uri="{FF2B5EF4-FFF2-40B4-BE49-F238E27FC236}">
                <a16:creationId xmlns:a16="http://schemas.microsoft.com/office/drawing/2014/main" id="{E472BD60-80E6-D25B-BD27-F3CB0ED9AEBB}"/>
              </a:ext>
            </a:extLst>
          </p:cNvPr>
          <p:cNvSpPr>
            <a:spLocks noGrp="1"/>
          </p:cNvSpPr>
          <p:nvPr>
            <p:ph type="dt" sz="half" idx="10"/>
          </p:nvPr>
        </p:nvSpPr>
        <p:spPr>
          <a:xfrm>
            <a:off x="838200" y="6272045"/>
            <a:ext cx="2743200" cy="365125"/>
          </a:xfrm>
        </p:spPr>
        <p:txBody>
          <a:bodyPr/>
          <a:lstStyle/>
          <a:p>
            <a:r>
              <a:rPr lang="en-US" dirty="0"/>
              <a:t>7/19/2023</a:t>
            </a:r>
          </a:p>
        </p:txBody>
      </p:sp>
    </p:spTree>
    <p:extLst>
      <p:ext uri="{BB962C8B-B14F-4D97-AF65-F5344CB8AC3E}">
        <p14:creationId xmlns:p14="http://schemas.microsoft.com/office/powerpoint/2010/main" val="35623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8B8C-ABEE-5AA3-8271-1EEC07C2C904}"/>
              </a:ext>
            </a:extLst>
          </p:cNvPr>
          <p:cNvSpPr>
            <a:spLocks noGrp="1"/>
          </p:cNvSpPr>
          <p:nvPr>
            <p:ph type="title"/>
          </p:nvPr>
        </p:nvSpPr>
        <p:spPr>
          <a:xfrm>
            <a:off x="838200" y="204069"/>
            <a:ext cx="11353800" cy="1123129"/>
          </a:xfrm>
        </p:spPr>
        <p:txBody>
          <a:bodyPr>
            <a:normAutofit/>
          </a:bodyPr>
          <a:lstStyle/>
          <a:p>
            <a:r>
              <a:rPr lang="en-US" dirty="0"/>
              <a:t>Potter Valley Project Area Map </a:t>
            </a:r>
          </a:p>
        </p:txBody>
      </p:sp>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26</a:t>
            </a:fld>
            <a:endParaRPr lang="en-US"/>
          </a:p>
        </p:txBody>
      </p:sp>
      <p:pic>
        <p:nvPicPr>
          <p:cNvPr id="9" name="Picture 8">
            <a:extLst>
              <a:ext uri="{FF2B5EF4-FFF2-40B4-BE49-F238E27FC236}">
                <a16:creationId xmlns:a16="http://schemas.microsoft.com/office/drawing/2014/main" id="{7F5826DA-D3CF-1E87-07F7-E8459771CBBC}"/>
              </a:ext>
            </a:extLst>
          </p:cNvPr>
          <p:cNvPicPr>
            <a:picLocks noChangeAspect="1"/>
          </p:cNvPicPr>
          <p:nvPr/>
        </p:nvPicPr>
        <p:blipFill>
          <a:blip r:embed="rId2"/>
          <a:stretch>
            <a:fillRect/>
          </a:stretch>
        </p:blipFill>
        <p:spPr>
          <a:xfrm>
            <a:off x="2637692" y="1190624"/>
            <a:ext cx="6330095" cy="4933905"/>
          </a:xfrm>
          <a:prstGeom prst="rect">
            <a:avLst/>
          </a:prstGeom>
        </p:spPr>
      </p:pic>
    </p:spTree>
    <p:extLst>
      <p:ext uri="{BB962C8B-B14F-4D97-AF65-F5344CB8AC3E}">
        <p14:creationId xmlns:p14="http://schemas.microsoft.com/office/powerpoint/2010/main" val="50334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27</a:t>
            </a:fld>
            <a:endParaRPr lang="en-US"/>
          </a:p>
        </p:txBody>
      </p:sp>
      <p:pic>
        <p:nvPicPr>
          <p:cNvPr id="5" name="Picture 4">
            <a:extLst>
              <a:ext uri="{FF2B5EF4-FFF2-40B4-BE49-F238E27FC236}">
                <a16:creationId xmlns:a16="http://schemas.microsoft.com/office/drawing/2014/main" id="{CA16ECA2-8820-CB75-AFFF-D75BCDFD1BCA}"/>
              </a:ext>
            </a:extLst>
          </p:cNvPr>
          <p:cNvPicPr>
            <a:picLocks noChangeAspect="1"/>
          </p:cNvPicPr>
          <p:nvPr/>
        </p:nvPicPr>
        <p:blipFill>
          <a:blip r:embed="rId2"/>
          <a:stretch>
            <a:fillRect/>
          </a:stretch>
        </p:blipFill>
        <p:spPr>
          <a:xfrm>
            <a:off x="3633694" y="304204"/>
            <a:ext cx="4117787" cy="6337903"/>
          </a:xfrm>
          <a:prstGeom prst="rect">
            <a:avLst/>
          </a:prstGeom>
        </p:spPr>
      </p:pic>
    </p:spTree>
    <p:extLst>
      <p:ext uri="{BB962C8B-B14F-4D97-AF65-F5344CB8AC3E}">
        <p14:creationId xmlns:p14="http://schemas.microsoft.com/office/powerpoint/2010/main" val="128095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8838F5-4C2C-5201-C90E-86CBFC9F633A}"/>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CC900A04-31D2-674E-37D2-D15EDB959263}"/>
              </a:ext>
            </a:extLst>
          </p:cNvPr>
          <p:cNvSpPr>
            <a:spLocks noGrp="1"/>
          </p:cNvSpPr>
          <p:nvPr>
            <p:ph type="sldNum" sz="quarter" idx="12"/>
          </p:nvPr>
        </p:nvSpPr>
        <p:spPr/>
        <p:txBody>
          <a:bodyPr/>
          <a:lstStyle/>
          <a:p>
            <a:fld id="{8A2540CE-EF9B-4A6F-A648-B3E84EE9FC58}" type="slidenum">
              <a:rPr lang="en-US" smtClean="0"/>
              <a:t>28</a:t>
            </a:fld>
            <a:endParaRPr lang="en-US"/>
          </a:p>
        </p:txBody>
      </p:sp>
      <p:pic>
        <p:nvPicPr>
          <p:cNvPr id="11" name="Picture 10">
            <a:extLst>
              <a:ext uri="{FF2B5EF4-FFF2-40B4-BE49-F238E27FC236}">
                <a16:creationId xmlns:a16="http://schemas.microsoft.com/office/drawing/2014/main" id="{B2643A4E-8404-ECEA-FD5E-B6D42641DD23}"/>
              </a:ext>
            </a:extLst>
          </p:cNvPr>
          <p:cNvPicPr>
            <a:picLocks noChangeAspect="1"/>
          </p:cNvPicPr>
          <p:nvPr/>
        </p:nvPicPr>
        <p:blipFill>
          <a:blip r:embed="rId2"/>
          <a:stretch>
            <a:fillRect/>
          </a:stretch>
        </p:blipFill>
        <p:spPr>
          <a:xfrm>
            <a:off x="3619330" y="220830"/>
            <a:ext cx="4991270" cy="6436659"/>
          </a:xfrm>
          <a:prstGeom prst="rect">
            <a:avLst/>
          </a:prstGeom>
        </p:spPr>
      </p:pic>
    </p:spTree>
    <p:extLst>
      <p:ext uri="{BB962C8B-B14F-4D97-AF65-F5344CB8AC3E}">
        <p14:creationId xmlns:p14="http://schemas.microsoft.com/office/powerpoint/2010/main" val="80687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Agenda Review</a:t>
            </a:r>
          </a:p>
        </p:txBody>
      </p:sp>
      <p:sp>
        <p:nvSpPr>
          <p:cNvPr id="6" name="Slide Number Placeholder 5"/>
          <p:cNvSpPr>
            <a:spLocks noGrp="1"/>
          </p:cNvSpPr>
          <p:nvPr>
            <p:ph type="sldNum" sz="quarter" idx="12"/>
          </p:nvPr>
        </p:nvSpPr>
        <p:spPr/>
        <p:txBody>
          <a:bodyPr/>
          <a:lstStyle/>
          <a:p>
            <a:fld id="{8A2540CE-EF9B-4A6F-A648-B3E84EE9FC58}" type="slidenum">
              <a:rPr lang="en-US" smtClean="0"/>
              <a:pPr/>
              <a:t>3</a:t>
            </a:fld>
            <a:endParaRPr lang="en-US"/>
          </a:p>
        </p:txBody>
      </p:sp>
      <p:graphicFrame>
        <p:nvGraphicFramePr>
          <p:cNvPr id="13" name="Table 13">
            <a:extLst>
              <a:ext uri="{FF2B5EF4-FFF2-40B4-BE49-F238E27FC236}">
                <a16:creationId xmlns:a16="http://schemas.microsoft.com/office/drawing/2014/main" id="{89CB13CF-1A83-A56B-6C45-E7A5830217BD}"/>
              </a:ext>
            </a:extLst>
          </p:cNvPr>
          <p:cNvGraphicFramePr>
            <a:graphicFrameLocks noGrp="1"/>
          </p:cNvGraphicFramePr>
          <p:nvPr>
            <p:ph idx="1"/>
            <p:extLst>
              <p:ext uri="{D42A27DB-BD31-4B8C-83A1-F6EECF244321}">
                <p14:modId xmlns:p14="http://schemas.microsoft.com/office/powerpoint/2010/main" val="2403886081"/>
              </p:ext>
            </p:extLst>
          </p:nvPr>
        </p:nvGraphicFramePr>
        <p:xfrm>
          <a:off x="838200" y="1323500"/>
          <a:ext cx="9347199" cy="4210999"/>
        </p:xfrm>
        <a:graphic>
          <a:graphicData uri="http://schemas.openxmlformats.org/drawingml/2006/table">
            <a:tbl>
              <a:tblPr firstRow="1" bandRow="1">
                <a:tableStyleId>{5C22544A-7EE6-4342-B048-85BDC9FD1C3A}</a:tableStyleId>
              </a:tblPr>
              <a:tblGrid>
                <a:gridCol w="1343949">
                  <a:extLst>
                    <a:ext uri="{9D8B030D-6E8A-4147-A177-3AD203B41FA5}">
                      <a16:colId xmlns:a16="http://schemas.microsoft.com/office/drawing/2014/main" val="2701351217"/>
                    </a:ext>
                  </a:extLst>
                </a:gridCol>
                <a:gridCol w="8003250">
                  <a:extLst>
                    <a:ext uri="{9D8B030D-6E8A-4147-A177-3AD203B41FA5}">
                      <a16:colId xmlns:a16="http://schemas.microsoft.com/office/drawing/2014/main" val="1042219178"/>
                    </a:ext>
                  </a:extLst>
                </a:gridCol>
              </a:tblGrid>
              <a:tr h="370840">
                <a:tc>
                  <a:txBody>
                    <a:bodyPr/>
                    <a:lstStyle/>
                    <a:p>
                      <a:pPr algn="l" rtl="0" fontAlgn="base"/>
                      <a:endParaRPr lang="en-US" sz="1800" b="1" i="0" dirty="0">
                        <a:effectLst/>
                        <a:latin typeface="Open Sans" panose="020B0606030504020204" pitchFamily="34" charset="0"/>
                      </a:endParaRPr>
                    </a:p>
                    <a:p>
                      <a:pPr algn="l" rtl="0" fontAlgn="base"/>
                      <a:r>
                        <a:rPr lang="en-US" sz="1800" b="1" i="0" dirty="0">
                          <a:effectLst/>
                          <a:latin typeface="Open Sans" panose="020B0606030504020204" pitchFamily="34" charset="0"/>
                        </a:rPr>
                        <a:t>Time</a:t>
                      </a:r>
                      <a:endParaRPr lang="en-US" sz="1800" b="0" i="0" dirty="0">
                        <a:effectLst/>
                      </a:endParaRPr>
                    </a:p>
                  </a:txBody>
                  <a:tcPr/>
                </a:tc>
                <a:tc>
                  <a:txBody>
                    <a:bodyPr/>
                    <a:lstStyle/>
                    <a:p>
                      <a:pPr algn="l" rtl="0" fontAlgn="base"/>
                      <a:endParaRPr lang="en-US" sz="1800" b="1" i="0" dirty="0">
                        <a:effectLst/>
                        <a:latin typeface="Open Sans" panose="020B0606030504020204" pitchFamily="34" charset="0"/>
                      </a:endParaRPr>
                    </a:p>
                    <a:p>
                      <a:pPr algn="l" rtl="0" fontAlgn="base"/>
                      <a:r>
                        <a:rPr lang="en-US" sz="1800" b="1" i="0" dirty="0">
                          <a:effectLst/>
                          <a:latin typeface="Open Sans" panose="020B0606030504020204" pitchFamily="34" charset="0"/>
                        </a:rPr>
                        <a:t>Topic</a:t>
                      </a:r>
                      <a:endParaRPr lang="en-US" sz="1800" b="0" i="0" dirty="0">
                        <a:effectLst/>
                      </a:endParaRPr>
                    </a:p>
                  </a:txBody>
                  <a:tcPr/>
                </a:tc>
                <a:extLst>
                  <a:ext uri="{0D108BD9-81ED-4DB2-BD59-A6C34878D82A}">
                    <a16:rowId xmlns:a16="http://schemas.microsoft.com/office/drawing/2014/main" val="1514423845"/>
                  </a:ext>
                </a:extLst>
              </a:tr>
              <a:tr h="377046">
                <a:tc>
                  <a:txBody>
                    <a:bodyPr/>
                    <a:lstStyle/>
                    <a:p>
                      <a:pPr algn="ctr" rtl="0" fontAlgn="base"/>
                      <a:r>
                        <a:rPr lang="en-US" sz="2400" b="0" i="0" dirty="0">
                          <a:effectLst/>
                          <a:latin typeface="+mn-lt"/>
                        </a:rPr>
                        <a:t>9:00 am</a:t>
                      </a:r>
                    </a:p>
                  </a:txBody>
                  <a:tcPr/>
                </a:tc>
                <a:tc>
                  <a:txBody>
                    <a:bodyPr/>
                    <a:lstStyle/>
                    <a:p>
                      <a:pPr algn="l" rtl="0" fontAlgn="base"/>
                      <a:r>
                        <a:rPr lang="en-US" sz="2400" b="0" i="0" dirty="0">
                          <a:effectLst/>
                          <a:latin typeface="+mn-lt"/>
                        </a:rPr>
                        <a:t>Welcome, Introductions, and Agenda Review  </a:t>
                      </a:r>
                    </a:p>
                  </a:txBody>
                  <a:tcPr/>
                </a:tc>
                <a:extLst>
                  <a:ext uri="{0D108BD9-81ED-4DB2-BD59-A6C34878D82A}">
                    <a16:rowId xmlns:a16="http://schemas.microsoft.com/office/drawing/2014/main" val="1913350442"/>
                  </a:ext>
                </a:extLst>
              </a:tr>
              <a:tr h="370840">
                <a:tc>
                  <a:txBody>
                    <a:bodyPr/>
                    <a:lstStyle/>
                    <a:p>
                      <a:pPr algn="ctr" rtl="0" fontAlgn="base"/>
                      <a:r>
                        <a:rPr lang="en-US" sz="2400" b="0" i="0" dirty="0">
                          <a:effectLst/>
                          <a:latin typeface="+mn-lt"/>
                        </a:rPr>
                        <a:t>9:15 am</a:t>
                      </a:r>
                    </a:p>
                  </a:txBody>
                  <a:tcPr/>
                </a:tc>
                <a:tc>
                  <a:txBody>
                    <a:bodyPr/>
                    <a:lstStyle/>
                    <a:p>
                      <a:pPr algn="l" rtl="0" fontAlgn="base"/>
                      <a:r>
                        <a:rPr lang="en-US" sz="2400" b="0" i="0" dirty="0">
                          <a:effectLst/>
                          <a:latin typeface="+mn-lt"/>
                        </a:rPr>
                        <a:t>Working Group Membership, Roles, and Responsibilities</a:t>
                      </a:r>
                    </a:p>
                  </a:txBody>
                  <a:tcPr/>
                </a:tc>
                <a:extLst>
                  <a:ext uri="{0D108BD9-81ED-4DB2-BD59-A6C34878D82A}">
                    <a16:rowId xmlns:a16="http://schemas.microsoft.com/office/drawing/2014/main" val="2345166902"/>
                  </a:ext>
                </a:extLst>
              </a:tr>
              <a:tr h="741680">
                <a:tc>
                  <a:txBody>
                    <a:bodyPr/>
                    <a:lstStyle/>
                    <a:p>
                      <a:pPr algn="ctr" rtl="0" fontAlgn="base"/>
                      <a:r>
                        <a:rPr lang="en-US" sz="2400" b="0" i="0" dirty="0">
                          <a:effectLst/>
                          <a:latin typeface="+mn-lt"/>
                        </a:rPr>
                        <a:t>9:30 am</a:t>
                      </a:r>
                    </a:p>
                  </a:txBody>
                  <a:tcPr/>
                </a:tc>
                <a:tc>
                  <a:txBody>
                    <a:bodyPr/>
                    <a:lstStyle/>
                    <a:p>
                      <a:pPr algn="l" rtl="0" fontAlgn="base"/>
                      <a:r>
                        <a:rPr lang="en-US" sz="2400" b="0" i="0" kern="1200" dirty="0">
                          <a:solidFill>
                            <a:schemeClr val="dk1"/>
                          </a:solidFill>
                          <a:effectLst/>
                          <a:latin typeface="+mn-lt"/>
                          <a:ea typeface="+mn-ea"/>
                          <a:cs typeface="+mn-cs"/>
                        </a:rPr>
                        <a:t>Recap of Technical Briefings and Relevant Planning Group Discussions </a:t>
                      </a:r>
                      <a:endParaRPr lang="en-US" sz="2400" b="0" i="0" dirty="0">
                        <a:effectLst/>
                        <a:latin typeface="+mn-lt"/>
                      </a:endParaRPr>
                    </a:p>
                  </a:txBody>
                  <a:tcPr/>
                </a:tc>
                <a:extLst>
                  <a:ext uri="{0D108BD9-81ED-4DB2-BD59-A6C34878D82A}">
                    <a16:rowId xmlns:a16="http://schemas.microsoft.com/office/drawing/2014/main" val="3037068859"/>
                  </a:ext>
                </a:extLst>
              </a:tr>
              <a:tr h="370840">
                <a:tc>
                  <a:txBody>
                    <a:bodyPr/>
                    <a:lstStyle/>
                    <a:p>
                      <a:pPr algn="ctr" rtl="0" fontAlgn="base"/>
                      <a:r>
                        <a:rPr lang="en-US" sz="2400" b="0" i="0" dirty="0">
                          <a:effectLst/>
                          <a:latin typeface="+mn-lt"/>
                        </a:rPr>
                        <a:t>9:45 am</a:t>
                      </a:r>
                    </a:p>
                  </a:txBody>
                  <a:tcPr/>
                </a:tc>
                <a:tc>
                  <a:txBody>
                    <a:bodyPr/>
                    <a:lstStyle/>
                    <a:p>
                      <a:pPr algn="l" rtl="0" fontAlgn="base"/>
                      <a:r>
                        <a:rPr lang="en-US" sz="2400" b="0" i="0" dirty="0">
                          <a:effectLst/>
                          <a:latin typeface="+mn-lt"/>
                        </a:rPr>
                        <a:t>Discussion of Working Group Objectives and Timeline</a:t>
                      </a:r>
                    </a:p>
                  </a:txBody>
                  <a:tcPr/>
                </a:tc>
                <a:extLst>
                  <a:ext uri="{0D108BD9-81ED-4DB2-BD59-A6C34878D82A}">
                    <a16:rowId xmlns:a16="http://schemas.microsoft.com/office/drawing/2014/main" val="692418989"/>
                  </a:ext>
                </a:extLst>
              </a:tr>
              <a:tr h="370840">
                <a:tc>
                  <a:txBody>
                    <a:bodyPr/>
                    <a:lstStyle/>
                    <a:p>
                      <a:pPr algn="ctr" rtl="0" fontAlgn="base"/>
                      <a:r>
                        <a:rPr lang="en-US" sz="2400" b="0" i="0" dirty="0">
                          <a:effectLst/>
                          <a:latin typeface="+mn-lt"/>
                        </a:rPr>
                        <a:t>10:25 am</a:t>
                      </a:r>
                    </a:p>
                  </a:txBody>
                  <a:tcPr/>
                </a:tc>
                <a:tc>
                  <a:txBody>
                    <a:bodyPr/>
                    <a:lstStyle/>
                    <a:p>
                      <a:pPr algn="l" rtl="0" fontAlgn="base"/>
                      <a:r>
                        <a:rPr lang="en-US" sz="2400" b="0" i="0" dirty="0">
                          <a:effectLst/>
                          <a:latin typeface="+mn-lt"/>
                        </a:rPr>
                        <a:t>Recap of Discussion and Next Steps</a:t>
                      </a:r>
                    </a:p>
                  </a:txBody>
                  <a:tcPr/>
                </a:tc>
                <a:extLst>
                  <a:ext uri="{0D108BD9-81ED-4DB2-BD59-A6C34878D82A}">
                    <a16:rowId xmlns:a16="http://schemas.microsoft.com/office/drawing/2014/main" val="2860400458"/>
                  </a:ext>
                </a:extLst>
              </a:tr>
              <a:tr h="370840">
                <a:tc>
                  <a:txBody>
                    <a:bodyPr/>
                    <a:lstStyle/>
                    <a:p>
                      <a:pPr algn="ctr" rtl="0" fontAlgn="base"/>
                      <a:r>
                        <a:rPr lang="en-US" sz="2400" b="0" i="0" dirty="0">
                          <a:effectLst/>
                          <a:latin typeface="+mn-lt"/>
                        </a:rPr>
                        <a:t>10:30 am</a:t>
                      </a:r>
                    </a:p>
                  </a:txBody>
                  <a:tcPr/>
                </a:tc>
                <a:tc>
                  <a:txBody>
                    <a:bodyPr/>
                    <a:lstStyle/>
                    <a:p>
                      <a:pPr algn="l" rtl="0" fontAlgn="base"/>
                      <a:r>
                        <a:rPr lang="en-US" sz="2400" b="0" i="0" dirty="0">
                          <a:effectLst/>
                          <a:latin typeface="+mn-lt"/>
                        </a:rPr>
                        <a:t>Identification of Co-chairs (closed session)</a:t>
                      </a:r>
                    </a:p>
                  </a:txBody>
                  <a:tcPr/>
                </a:tc>
                <a:extLst>
                  <a:ext uri="{0D108BD9-81ED-4DB2-BD59-A6C34878D82A}">
                    <a16:rowId xmlns:a16="http://schemas.microsoft.com/office/drawing/2014/main" val="3757459770"/>
                  </a:ext>
                </a:extLst>
              </a:tr>
              <a:tr h="461959">
                <a:tc>
                  <a:txBody>
                    <a:bodyPr/>
                    <a:lstStyle/>
                    <a:p>
                      <a:pPr algn="ctr" rtl="0" fontAlgn="base"/>
                      <a:r>
                        <a:rPr lang="en-US" sz="2400" b="0" i="0" dirty="0">
                          <a:effectLst/>
                          <a:latin typeface="+mn-lt"/>
                        </a:rPr>
                        <a:t>11:00 am</a:t>
                      </a:r>
                    </a:p>
                  </a:txBody>
                  <a:tcPr/>
                </a:tc>
                <a:tc>
                  <a:txBody>
                    <a:bodyPr/>
                    <a:lstStyle/>
                    <a:p>
                      <a:pPr algn="l" rtl="0" fontAlgn="base"/>
                      <a:r>
                        <a:rPr lang="en-US" sz="2400" b="0" i="0" dirty="0">
                          <a:effectLst/>
                          <a:latin typeface="+mn-lt"/>
                        </a:rPr>
                        <a:t>Adjourn </a:t>
                      </a:r>
                    </a:p>
                  </a:txBody>
                  <a:tcPr/>
                </a:tc>
                <a:extLst>
                  <a:ext uri="{0D108BD9-81ED-4DB2-BD59-A6C34878D82A}">
                    <a16:rowId xmlns:a16="http://schemas.microsoft.com/office/drawing/2014/main" val="4165399537"/>
                  </a:ext>
                </a:extLst>
              </a:tr>
            </a:tbl>
          </a:graphicData>
        </a:graphic>
      </p:graphicFrame>
      <p:sp>
        <p:nvSpPr>
          <p:cNvPr id="15" name="Date Placeholder 3">
            <a:extLst>
              <a:ext uri="{FF2B5EF4-FFF2-40B4-BE49-F238E27FC236}">
                <a16:creationId xmlns:a16="http://schemas.microsoft.com/office/drawing/2014/main" id="{9E89D9A8-F6DC-C610-A643-E198B41E27AB}"/>
              </a:ext>
            </a:extLst>
          </p:cNvPr>
          <p:cNvSpPr>
            <a:spLocks noGrp="1"/>
          </p:cNvSpPr>
          <p:nvPr>
            <p:ph type="dt" sz="half" idx="10"/>
          </p:nvPr>
        </p:nvSpPr>
        <p:spPr>
          <a:xfrm>
            <a:off x="838200" y="6272045"/>
            <a:ext cx="2743200" cy="365125"/>
          </a:xfrm>
        </p:spPr>
        <p:txBody>
          <a:bodyPr/>
          <a:lstStyle/>
          <a:p>
            <a:r>
              <a:rPr lang="en-US" dirty="0"/>
              <a:t>7/19/2023</a:t>
            </a:r>
          </a:p>
        </p:txBody>
      </p:sp>
    </p:spTree>
    <p:extLst>
      <p:ext uri="{BB962C8B-B14F-4D97-AF65-F5344CB8AC3E}">
        <p14:creationId xmlns:p14="http://schemas.microsoft.com/office/powerpoint/2010/main" val="17553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87D5-388D-DF11-C2EE-E33A115302C1}"/>
              </a:ext>
            </a:extLst>
          </p:cNvPr>
          <p:cNvSpPr>
            <a:spLocks noGrp="1"/>
          </p:cNvSpPr>
          <p:nvPr>
            <p:ph type="title"/>
          </p:nvPr>
        </p:nvSpPr>
        <p:spPr/>
        <p:txBody>
          <a:bodyPr/>
          <a:lstStyle/>
          <a:p>
            <a:r>
              <a:rPr lang="en-US" dirty="0"/>
              <a:t>Participation Guidelines</a:t>
            </a:r>
          </a:p>
        </p:txBody>
      </p:sp>
      <p:sp>
        <p:nvSpPr>
          <p:cNvPr id="3" name="Content Placeholder 2">
            <a:extLst>
              <a:ext uri="{FF2B5EF4-FFF2-40B4-BE49-F238E27FC236}">
                <a16:creationId xmlns:a16="http://schemas.microsoft.com/office/drawing/2014/main" id="{E0187713-E240-A360-744E-CA48F0E9590E}"/>
              </a:ext>
            </a:extLst>
          </p:cNvPr>
          <p:cNvSpPr>
            <a:spLocks noGrp="1"/>
          </p:cNvSpPr>
          <p:nvPr>
            <p:ph idx="1"/>
          </p:nvPr>
        </p:nvSpPr>
        <p:spPr/>
        <p:txBody>
          <a:bodyPr>
            <a:normAutofit/>
          </a:bodyPr>
          <a:lstStyle/>
          <a:p>
            <a:pPr marL="0" indent="0">
              <a:buNone/>
            </a:pPr>
            <a:r>
              <a:rPr lang="en-US" sz="2800" b="1" dirty="0">
                <a:solidFill>
                  <a:schemeClr val="tx1"/>
                </a:solidFill>
                <a:latin typeface="+mn-lt"/>
              </a:rPr>
              <a:t>Working Group </a:t>
            </a:r>
          </a:p>
          <a:p>
            <a:r>
              <a:rPr lang="en-US" sz="2800" dirty="0">
                <a:solidFill>
                  <a:schemeClr val="tx1"/>
                </a:solidFill>
                <a:latin typeface="+mn-lt"/>
              </a:rPr>
              <a:t>Please be mutually respectful.</a:t>
            </a:r>
          </a:p>
          <a:p>
            <a:r>
              <a:rPr lang="en-US" sz="2800" dirty="0">
                <a:solidFill>
                  <a:schemeClr val="tx1"/>
                </a:solidFill>
                <a:latin typeface="+mn-lt"/>
              </a:rPr>
              <a:t>Actively listen.</a:t>
            </a:r>
          </a:p>
          <a:p>
            <a:r>
              <a:rPr lang="en-US" sz="2800" dirty="0">
                <a:solidFill>
                  <a:schemeClr val="tx1"/>
                </a:solidFill>
                <a:latin typeface="+mn-lt"/>
              </a:rPr>
              <a:t>One person speaks at a time.</a:t>
            </a:r>
          </a:p>
          <a:p>
            <a:pPr marL="0" indent="0">
              <a:buNone/>
            </a:pPr>
            <a:r>
              <a:rPr lang="en-US" sz="2800" b="1" dirty="0">
                <a:solidFill>
                  <a:schemeClr val="tx1"/>
                </a:solidFill>
                <a:latin typeface="+mn-lt"/>
              </a:rPr>
              <a:t>Members of Public </a:t>
            </a:r>
          </a:p>
          <a:p>
            <a:r>
              <a:rPr lang="en-US" sz="2800" dirty="0">
                <a:solidFill>
                  <a:schemeClr val="tx1"/>
                </a:solidFill>
                <a:latin typeface="+mn-lt"/>
              </a:rPr>
              <a:t>Members of public are invited to observe.</a:t>
            </a:r>
          </a:p>
        </p:txBody>
      </p:sp>
      <p:sp>
        <p:nvSpPr>
          <p:cNvPr id="4" name="Date Placeholder 3">
            <a:extLst>
              <a:ext uri="{FF2B5EF4-FFF2-40B4-BE49-F238E27FC236}">
                <a16:creationId xmlns:a16="http://schemas.microsoft.com/office/drawing/2014/main" id="{AB6144EC-94BB-F87C-8D18-0131B08C54B0}"/>
              </a:ext>
            </a:extLst>
          </p:cNvPr>
          <p:cNvSpPr>
            <a:spLocks noGrp="1"/>
          </p:cNvSpPr>
          <p:nvPr>
            <p:ph type="dt" sz="half" idx="10"/>
          </p:nvPr>
        </p:nvSpPr>
        <p:spPr/>
        <p:txBody>
          <a:bodyPr/>
          <a:lstStyle/>
          <a:p>
            <a:r>
              <a:rPr lang="en-US" dirty="0"/>
              <a:t>7/19/2023</a:t>
            </a:r>
          </a:p>
        </p:txBody>
      </p:sp>
      <p:sp>
        <p:nvSpPr>
          <p:cNvPr id="6" name="Slide Number Placeholder 5">
            <a:extLst>
              <a:ext uri="{FF2B5EF4-FFF2-40B4-BE49-F238E27FC236}">
                <a16:creationId xmlns:a16="http://schemas.microsoft.com/office/drawing/2014/main" id="{929C8A50-8166-2490-2BB3-4B58ABFACCE6}"/>
              </a:ext>
            </a:extLst>
          </p:cNvPr>
          <p:cNvSpPr>
            <a:spLocks noGrp="1"/>
          </p:cNvSpPr>
          <p:nvPr>
            <p:ph type="sldNum" sz="quarter" idx="12"/>
          </p:nvPr>
        </p:nvSpPr>
        <p:spPr/>
        <p:txBody>
          <a:bodyPr/>
          <a:lstStyle/>
          <a:p>
            <a:fld id="{8A2540CE-EF9B-4A6F-A648-B3E84EE9FC58}" type="slidenum">
              <a:rPr lang="en-US" smtClean="0"/>
              <a:t>4</a:t>
            </a:fld>
            <a:endParaRPr lang="en-US"/>
          </a:p>
        </p:txBody>
      </p:sp>
    </p:spTree>
    <p:extLst>
      <p:ext uri="{BB962C8B-B14F-4D97-AF65-F5344CB8AC3E}">
        <p14:creationId xmlns:p14="http://schemas.microsoft.com/office/powerpoint/2010/main" val="420468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87D5-388D-DF11-C2EE-E33A115302C1}"/>
              </a:ext>
            </a:extLst>
          </p:cNvPr>
          <p:cNvSpPr>
            <a:spLocks noGrp="1"/>
          </p:cNvSpPr>
          <p:nvPr>
            <p:ph type="title"/>
          </p:nvPr>
        </p:nvSpPr>
        <p:spPr/>
        <p:txBody>
          <a:bodyPr/>
          <a:lstStyle/>
          <a:p>
            <a:r>
              <a:rPr lang="en-US" dirty="0"/>
              <a:t>Zoom Logistics</a:t>
            </a:r>
          </a:p>
        </p:txBody>
      </p:sp>
      <p:sp>
        <p:nvSpPr>
          <p:cNvPr id="3" name="Content Placeholder 2">
            <a:extLst>
              <a:ext uri="{FF2B5EF4-FFF2-40B4-BE49-F238E27FC236}">
                <a16:creationId xmlns:a16="http://schemas.microsoft.com/office/drawing/2014/main" id="{E0187713-E240-A360-744E-CA48F0E9590E}"/>
              </a:ext>
            </a:extLst>
          </p:cNvPr>
          <p:cNvSpPr>
            <a:spLocks noGrp="1"/>
          </p:cNvSpPr>
          <p:nvPr>
            <p:ph idx="1"/>
          </p:nvPr>
        </p:nvSpPr>
        <p:spPr>
          <a:xfrm>
            <a:off x="838200" y="1158240"/>
            <a:ext cx="10515600" cy="5113805"/>
          </a:xfrm>
        </p:spPr>
        <p:txBody>
          <a:bodyPr>
            <a:normAutofit/>
          </a:bodyPr>
          <a:lstStyle/>
          <a:p>
            <a:r>
              <a:rPr lang="en-US" sz="2700" dirty="0">
                <a:solidFill>
                  <a:schemeClr val="tx1"/>
                </a:solidFill>
                <a:latin typeface="+mn-lt"/>
              </a:rPr>
              <a:t>Working Group members and alternates please Rename yourselves in Zoom so that your name begins with “WG – ”   (e.g., “WG – Mike Harty”).</a:t>
            </a:r>
          </a:p>
          <a:p>
            <a:r>
              <a:rPr lang="en-US" sz="2700" dirty="0">
                <a:solidFill>
                  <a:schemeClr val="tx1"/>
                </a:solidFill>
                <a:latin typeface="+mn-lt"/>
              </a:rPr>
              <a:t>Please virtually “raise your hand” to participate.</a:t>
            </a:r>
          </a:p>
          <a:p>
            <a:pPr lvl="1"/>
            <a:r>
              <a:rPr lang="en-US" sz="2700" dirty="0">
                <a:solidFill>
                  <a:schemeClr val="tx1"/>
                </a:solidFill>
                <a:latin typeface="+mn-lt"/>
              </a:rPr>
              <a:t>Please mute yourself when you are not speaking.</a:t>
            </a:r>
          </a:p>
          <a:p>
            <a:r>
              <a:rPr lang="en-US" sz="2700" dirty="0">
                <a:solidFill>
                  <a:schemeClr val="tx1"/>
                </a:solidFill>
                <a:latin typeface="+mn-lt"/>
              </a:rPr>
              <a:t>State your name and affiliation, then make your comment.</a:t>
            </a:r>
          </a:p>
          <a:p>
            <a:r>
              <a:rPr lang="en-US" sz="2700" dirty="0">
                <a:solidFill>
                  <a:schemeClr val="tx1"/>
                </a:solidFill>
                <a:latin typeface="+mn-lt"/>
              </a:rPr>
              <a:t>Facilitator will ensure that Working Group Members can participate fully. </a:t>
            </a:r>
          </a:p>
          <a:p>
            <a:r>
              <a:rPr lang="en-US" sz="2700" dirty="0">
                <a:solidFill>
                  <a:schemeClr val="tx1"/>
                </a:solidFill>
                <a:latin typeface="+mn-lt"/>
              </a:rPr>
              <a:t>Presentation, meeting notes, and recording will be available for public session items.</a:t>
            </a:r>
          </a:p>
        </p:txBody>
      </p:sp>
      <p:sp>
        <p:nvSpPr>
          <p:cNvPr id="4" name="Date Placeholder 3">
            <a:extLst>
              <a:ext uri="{FF2B5EF4-FFF2-40B4-BE49-F238E27FC236}">
                <a16:creationId xmlns:a16="http://schemas.microsoft.com/office/drawing/2014/main" id="{AB6144EC-94BB-F87C-8D18-0131B08C54B0}"/>
              </a:ext>
            </a:extLst>
          </p:cNvPr>
          <p:cNvSpPr>
            <a:spLocks noGrp="1"/>
          </p:cNvSpPr>
          <p:nvPr>
            <p:ph type="dt" sz="half" idx="10"/>
          </p:nvPr>
        </p:nvSpPr>
        <p:spPr/>
        <p:txBody>
          <a:bodyPr/>
          <a:lstStyle/>
          <a:p>
            <a:r>
              <a:rPr lang="en-US" dirty="0"/>
              <a:t>7/19/2023</a:t>
            </a:r>
          </a:p>
        </p:txBody>
      </p:sp>
      <p:sp>
        <p:nvSpPr>
          <p:cNvPr id="6" name="Slide Number Placeholder 5">
            <a:extLst>
              <a:ext uri="{FF2B5EF4-FFF2-40B4-BE49-F238E27FC236}">
                <a16:creationId xmlns:a16="http://schemas.microsoft.com/office/drawing/2014/main" id="{929C8A50-8166-2490-2BB3-4B58ABFACCE6}"/>
              </a:ext>
            </a:extLst>
          </p:cNvPr>
          <p:cNvSpPr>
            <a:spLocks noGrp="1"/>
          </p:cNvSpPr>
          <p:nvPr>
            <p:ph type="sldNum" sz="quarter" idx="12"/>
          </p:nvPr>
        </p:nvSpPr>
        <p:spPr/>
        <p:txBody>
          <a:bodyPr/>
          <a:lstStyle/>
          <a:p>
            <a:fld id="{8A2540CE-EF9B-4A6F-A648-B3E84EE9FC58}" type="slidenum">
              <a:rPr lang="en-US" smtClean="0"/>
              <a:t>5</a:t>
            </a:fld>
            <a:endParaRPr lang="en-US"/>
          </a:p>
        </p:txBody>
      </p:sp>
    </p:spTree>
    <p:extLst>
      <p:ext uri="{BB962C8B-B14F-4D97-AF65-F5344CB8AC3E}">
        <p14:creationId xmlns:p14="http://schemas.microsoft.com/office/powerpoint/2010/main" val="271968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578F-73BF-D46D-0B2D-FE26F40EB562}"/>
              </a:ext>
            </a:extLst>
          </p:cNvPr>
          <p:cNvSpPr>
            <a:spLocks noGrp="1"/>
          </p:cNvSpPr>
          <p:nvPr>
            <p:ph type="title"/>
          </p:nvPr>
        </p:nvSpPr>
        <p:spPr/>
        <p:txBody>
          <a:bodyPr/>
          <a:lstStyle/>
          <a:p>
            <a:r>
              <a:rPr lang="en-US" dirty="0"/>
              <a:t>Zoom Instructions: How to Participate</a:t>
            </a:r>
          </a:p>
        </p:txBody>
      </p:sp>
      <p:sp>
        <p:nvSpPr>
          <p:cNvPr id="4" name="Date Placeholder 3">
            <a:extLst>
              <a:ext uri="{FF2B5EF4-FFF2-40B4-BE49-F238E27FC236}">
                <a16:creationId xmlns:a16="http://schemas.microsoft.com/office/drawing/2014/main" id="{67A37A4A-BBBE-A1F0-3560-495D8F8C12E0}"/>
              </a:ext>
            </a:extLst>
          </p:cNvPr>
          <p:cNvSpPr>
            <a:spLocks noGrp="1"/>
          </p:cNvSpPr>
          <p:nvPr>
            <p:ph type="dt" sz="half" idx="10"/>
          </p:nvPr>
        </p:nvSpPr>
        <p:spPr/>
        <p:txBody>
          <a:bodyPr/>
          <a:lstStyle/>
          <a:p>
            <a:r>
              <a:rPr lang="en-US" dirty="0"/>
              <a:t>7/19/2023</a:t>
            </a:r>
            <a:endParaRPr lang="en-US"/>
          </a:p>
        </p:txBody>
      </p:sp>
      <p:sp>
        <p:nvSpPr>
          <p:cNvPr id="6" name="Slide Number Placeholder 5">
            <a:extLst>
              <a:ext uri="{FF2B5EF4-FFF2-40B4-BE49-F238E27FC236}">
                <a16:creationId xmlns:a16="http://schemas.microsoft.com/office/drawing/2014/main" id="{E02424F9-9D29-9D82-5589-18027BB9E9C8}"/>
              </a:ext>
            </a:extLst>
          </p:cNvPr>
          <p:cNvSpPr>
            <a:spLocks noGrp="1"/>
          </p:cNvSpPr>
          <p:nvPr>
            <p:ph type="sldNum" sz="quarter" idx="12"/>
          </p:nvPr>
        </p:nvSpPr>
        <p:spPr/>
        <p:txBody>
          <a:bodyPr/>
          <a:lstStyle/>
          <a:p>
            <a:fld id="{8A2540CE-EF9B-4A6F-A648-B3E84EE9FC58}" type="slidenum">
              <a:rPr lang="en-US" smtClean="0"/>
              <a:t>6</a:t>
            </a:fld>
            <a:endParaRPr lang="en-US"/>
          </a:p>
        </p:txBody>
      </p:sp>
      <p:sp>
        <p:nvSpPr>
          <p:cNvPr id="8" name="Content Placeholder 7">
            <a:extLst>
              <a:ext uri="{FF2B5EF4-FFF2-40B4-BE49-F238E27FC236}">
                <a16:creationId xmlns:a16="http://schemas.microsoft.com/office/drawing/2014/main" id="{24B95AD8-5DCC-884B-B458-0B041E297D9A}"/>
              </a:ext>
            </a:extLst>
          </p:cNvPr>
          <p:cNvSpPr>
            <a:spLocks noGrp="1"/>
          </p:cNvSpPr>
          <p:nvPr>
            <p:ph sz="half" idx="1"/>
          </p:nvPr>
        </p:nvSpPr>
        <p:spPr>
          <a:xfrm>
            <a:off x="838200" y="1561863"/>
            <a:ext cx="3200400" cy="4615100"/>
          </a:xfrm>
        </p:spPr>
        <p:txBody>
          <a:bodyPr>
            <a:normAutofit/>
          </a:bodyPr>
          <a:lstStyle/>
          <a:p>
            <a:r>
              <a:rPr lang="en-US" sz="2800" dirty="0">
                <a:solidFill>
                  <a:schemeClr val="tx1"/>
                </a:solidFill>
                <a:latin typeface="+mn-lt"/>
              </a:rPr>
              <a:t>Please use the chat </a:t>
            </a:r>
            <a:r>
              <a:rPr lang="en-US" sz="2800" i="1" dirty="0">
                <a:solidFill>
                  <a:schemeClr val="tx1"/>
                </a:solidFill>
                <a:latin typeface="+mn-lt"/>
              </a:rPr>
              <a:t>only </a:t>
            </a:r>
            <a:r>
              <a:rPr lang="en-US" sz="2800" dirty="0">
                <a:solidFill>
                  <a:schemeClr val="tx1"/>
                </a:solidFill>
                <a:latin typeface="+mn-lt"/>
              </a:rPr>
              <a:t>for technical assistance.</a:t>
            </a:r>
          </a:p>
        </p:txBody>
      </p:sp>
      <p:pic>
        <p:nvPicPr>
          <p:cNvPr id="3076" name="Picture 4">
            <a:extLst>
              <a:ext uri="{FF2B5EF4-FFF2-40B4-BE49-F238E27FC236}">
                <a16:creationId xmlns:a16="http://schemas.microsoft.com/office/drawing/2014/main" id="{EA0BDE47-C7AC-ED2A-1087-5637FC0445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1700" y="1329301"/>
            <a:ext cx="6946900" cy="435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4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B76-7BF8-7C6E-0A2F-1B8A3FE3FEFC}"/>
              </a:ext>
            </a:extLst>
          </p:cNvPr>
          <p:cNvSpPr>
            <a:spLocks noGrp="1"/>
          </p:cNvSpPr>
          <p:nvPr>
            <p:ph type="title"/>
          </p:nvPr>
        </p:nvSpPr>
        <p:spPr/>
        <p:txBody>
          <a:bodyPr/>
          <a:lstStyle/>
          <a:p>
            <a:r>
              <a:rPr lang="en-US" dirty="0"/>
              <a:t>Working Group Membership, Roles, and Responsibilities </a:t>
            </a:r>
          </a:p>
        </p:txBody>
      </p:sp>
      <p:sp>
        <p:nvSpPr>
          <p:cNvPr id="3" name="Text Placeholder 2">
            <a:extLst>
              <a:ext uri="{FF2B5EF4-FFF2-40B4-BE49-F238E27FC236}">
                <a16:creationId xmlns:a16="http://schemas.microsoft.com/office/drawing/2014/main" id="{54FD6253-BEF9-1D5F-F164-72E9D7153F1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3E417F-FE36-B092-17D3-05E00F70851B}"/>
              </a:ext>
            </a:extLst>
          </p:cNvPr>
          <p:cNvSpPr>
            <a:spLocks noGrp="1"/>
          </p:cNvSpPr>
          <p:nvPr>
            <p:ph type="dt" sz="half" idx="10"/>
          </p:nvPr>
        </p:nvSpPr>
        <p:spPr/>
        <p:txBody>
          <a:bodyPr/>
          <a:lstStyle/>
          <a:p>
            <a:r>
              <a:rPr lang="en-US" dirty="0"/>
              <a:t>7/19/2023</a:t>
            </a:r>
          </a:p>
        </p:txBody>
      </p:sp>
      <p:sp>
        <p:nvSpPr>
          <p:cNvPr id="6" name="Slide Number Placeholder 5">
            <a:extLst>
              <a:ext uri="{FF2B5EF4-FFF2-40B4-BE49-F238E27FC236}">
                <a16:creationId xmlns:a16="http://schemas.microsoft.com/office/drawing/2014/main" id="{261582CA-CF17-CF53-17EC-4716D37636B5}"/>
              </a:ext>
            </a:extLst>
          </p:cNvPr>
          <p:cNvSpPr>
            <a:spLocks noGrp="1"/>
          </p:cNvSpPr>
          <p:nvPr>
            <p:ph type="sldNum" sz="quarter" idx="12"/>
          </p:nvPr>
        </p:nvSpPr>
        <p:spPr/>
        <p:txBody>
          <a:bodyPr/>
          <a:lstStyle/>
          <a:p>
            <a:fld id="{8A2540CE-EF9B-4A6F-A648-B3E84EE9FC58}" type="slidenum">
              <a:rPr lang="en-US" smtClean="0"/>
              <a:t>7</a:t>
            </a:fld>
            <a:endParaRPr lang="en-US"/>
          </a:p>
        </p:txBody>
      </p:sp>
    </p:spTree>
    <p:extLst>
      <p:ext uri="{BB962C8B-B14F-4D97-AF65-F5344CB8AC3E}">
        <p14:creationId xmlns:p14="http://schemas.microsoft.com/office/powerpoint/2010/main" val="132776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BBE02E-EEF9-ADDF-96ED-D09E1D9436B4}"/>
              </a:ext>
            </a:extLst>
          </p:cNvPr>
          <p:cNvSpPr>
            <a:spLocks noGrp="1"/>
          </p:cNvSpPr>
          <p:nvPr>
            <p:ph type="title"/>
          </p:nvPr>
        </p:nvSpPr>
        <p:spPr>
          <a:xfrm>
            <a:off x="838200" y="220830"/>
            <a:ext cx="10515600" cy="1123129"/>
          </a:xfrm>
        </p:spPr>
        <p:txBody>
          <a:bodyPr/>
          <a:lstStyle/>
          <a:p>
            <a:r>
              <a:rPr lang="en-US" dirty="0"/>
              <a:t>Working Group Membership and Participation</a:t>
            </a:r>
            <a:endParaRPr lang="en-US" b="1" dirty="0"/>
          </a:p>
        </p:txBody>
      </p:sp>
      <p:sp>
        <p:nvSpPr>
          <p:cNvPr id="9" name="Content Placeholder 8">
            <a:extLst>
              <a:ext uri="{FF2B5EF4-FFF2-40B4-BE49-F238E27FC236}">
                <a16:creationId xmlns:a16="http://schemas.microsoft.com/office/drawing/2014/main" id="{5DD2B5D6-6634-105A-FDCE-1ACCBB6E7684}"/>
              </a:ext>
            </a:extLst>
          </p:cNvPr>
          <p:cNvSpPr>
            <a:spLocks noGrp="1"/>
          </p:cNvSpPr>
          <p:nvPr>
            <p:ph idx="1"/>
          </p:nvPr>
        </p:nvSpPr>
        <p:spPr>
          <a:xfrm>
            <a:off x="838200" y="1550228"/>
            <a:ext cx="8898467" cy="4643496"/>
          </a:xfrm>
        </p:spPr>
        <p:txBody>
          <a:bodyPr>
            <a:normAutofit/>
          </a:bodyPr>
          <a:lstStyle/>
          <a:p>
            <a:r>
              <a:rPr lang="en-US" sz="2800" dirty="0">
                <a:solidFill>
                  <a:schemeClr val="tx1"/>
                </a:solidFill>
                <a:latin typeface="+mn-lt"/>
              </a:rPr>
              <a:t>Working Groups participation open to all Planning Group members, alternates, and nominated technical experts.</a:t>
            </a:r>
          </a:p>
          <a:p>
            <a:r>
              <a:rPr lang="en-US" sz="2800" dirty="0">
                <a:solidFill>
                  <a:schemeClr val="tx1"/>
                </a:solidFill>
                <a:latin typeface="+mn-lt"/>
              </a:rPr>
              <a:t>Some portions of meetings will be open to public (as observers), some will be closed sessions. </a:t>
            </a:r>
          </a:p>
          <a:p>
            <a:r>
              <a:rPr lang="en-US" sz="2800" dirty="0">
                <a:solidFill>
                  <a:schemeClr val="tx1"/>
                </a:solidFill>
                <a:latin typeface="+mn-lt"/>
              </a:rPr>
              <a:t>Meeting schedule TBD, regular participation expected.</a:t>
            </a:r>
          </a:p>
          <a:p>
            <a:r>
              <a:rPr lang="en-US" sz="2800" dirty="0">
                <a:solidFill>
                  <a:schemeClr val="tx1"/>
                </a:solidFill>
                <a:latin typeface="+mn-lt"/>
              </a:rPr>
              <a:t>Working Groups will identify co-leads.</a:t>
            </a:r>
          </a:p>
          <a:p>
            <a:endParaRPr lang="en-US" sz="2400" dirty="0">
              <a:solidFill>
                <a:schemeClr val="tx1"/>
              </a:solidFill>
              <a:latin typeface="+mn-lt"/>
            </a:endParaRPr>
          </a:p>
        </p:txBody>
      </p:sp>
      <p:sp>
        <p:nvSpPr>
          <p:cNvPr id="5" name="Date Placeholder 4">
            <a:extLst>
              <a:ext uri="{FF2B5EF4-FFF2-40B4-BE49-F238E27FC236}">
                <a16:creationId xmlns:a16="http://schemas.microsoft.com/office/drawing/2014/main" id="{0B934806-D912-5DCD-0B44-89619A9C3379}"/>
              </a:ext>
            </a:extLst>
          </p:cNvPr>
          <p:cNvSpPr>
            <a:spLocks noGrp="1"/>
          </p:cNvSpPr>
          <p:nvPr>
            <p:ph type="dt" sz="half" idx="10"/>
          </p:nvPr>
        </p:nvSpPr>
        <p:spPr/>
        <p:txBody>
          <a:bodyPr/>
          <a:lstStyle/>
          <a:p>
            <a:r>
              <a:rPr lang="en-US" dirty="0"/>
              <a:t>7/19/2023</a:t>
            </a:r>
            <a:endParaRPr lang="en-US"/>
          </a:p>
        </p:txBody>
      </p:sp>
      <p:sp>
        <p:nvSpPr>
          <p:cNvPr id="7" name="Slide Number Placeholder 6">
            <a:extLst>
              <a:ext uri="{FF2B5EF4-FFF2-40B4-BE49-F238E27FC236}">
                <a16:creationId xmlns:a16="http://schemas.microsoft.com/office/drawing/2014/main" id="{0B8B8D64-D43D-9ADA-0002-1216203E9A24}"/>
              </a:ext>
            </a:extLst>
          </p:cNvPr>
          <p:cNvSpPr>
            <a:spLocks noGrp="1"/>
          </p:cNvSpPr>
          <p:nvPr>
            <p:ph type="sldNum" sz="quarter" idx="12"/>
          </p:nvPr>
        </p:nvSpPr>
        <p:spPr/>
        <p:txBody>
          <a:bodyPr/>
          <a:lstStyle/>
          <a:p>
            <a:fld id="{8A2540CE-EF9B-4A6F-A648-B3E84EE9FC58}" type="slidenum">
              <a:rPr lang="en-US" smtClean="0"/>
              <a:t>8</a:t>
            </a:fld>
            <a:endParaRPr lang="en-US"/>
          </a:p>
        </p:txBody>
      </p:sp>
    </p:spTree>
    <p:extLst>
      <p:ext uri="{BB962C8B-B14F-4D97-AF65-F5344CB8AC3E}">
        <p14:creationId xmlns:p14="http://schemas.microsoft.com/office/powerpoint/2010/main" val="36699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A2540CE-EF9B-4A6F-A648-B3E84EE9FC58}" type="slidenum">
              <a:rPr lang="en-US" smtClean="0"/>
              <a:pPr/>
              <a:t>9</a:t>
            </a:fld>
            <a:endParaRPr lang="en-US"/>
          </a:p>
        </p:txBody>
      </p:sp>
      <p:sp>
        <p:nvSpPr>
          <p:cNvPr id="15" name="Date Placeholder 3">
            <a:extLst>
              <a:ext uri="{FF2B5EF4-FFF2-40B4-BE49-F238E27FC236}">
                <a16:creationId xmlns:a16="http://schemas.microsoft.com/office/drawing/2014/main" id="{9E89D9A8-F6DC-C610-A643-E198B41E27AB}"/>
              </a:ext>
            </a:extLst>
          </p:cNvPr>
          <p:cNvSpPr>
            <a:spLocks noGrp="1"/>
          </p:cNvSpPr>
          <p:nvPr>
            <p:ph type="dt" sz="half" idx="10"/>
          </p:nvPr>
        </p:nvSpPr>
        <p:spPr>
          <a:xfrm>
            <a:off x="838200" y="6272045"/>
            <a:ext cx="2743200" cy="365125"/>
          </a:xfrm>
        </p:spPr>
        <p:txBody>
          <a:bodyPr/>
          <a:lstStyle/>
          <a:p>
            <a:r>
              <a:rPr lang="en-US" dirty="0"/>
              <a:t>7/19/2023</a:t>
            </a:r>
          </a:p>
        </p:txBody>
      </p:sp>
      <p:sp>
        <p:nvSpPr>
          <p:cNvPr id="7" name="Content Placeholder 8">
            <a:extLst>
              <a:ext uri="{FF2B5EF4-FFF2-40B4-BE49-F238E27FC236}">
                <a16:creationId xmlns:a16="http://schemas.microsoft.com/office/drawing/2014/main" id="{8A6DD5E4-A491-6BE0-8995-DA6DACD62B9E}"/>
              </a:ext>
            </a:extLst>
          </p:cNvPr>
          <p:cNvSpPr>
            <a:spLocks noGrp="1"/>
          </p:cNvSpPr>
          <p:nvPr>
            <p:ph idx="1"/>
          </p:nvPr>
        </p:nvSpPr>
        <p:spPr>
          <a:xfrm>
            <a:off x="838200" y="1729470"/>
            <a:ext cx="10515600" cy="4643438"/>
          </a:xfrm>
        </p:spPr>
        <p:txBody>
          <a:bodyPr>
            <a:normAutofit/>
          </a:bodyPr>
          <a:lstStyle/>
          <a:p>
            <a:pPr marL="0" indent="0">
              <a:buNone/>
            </a:pPr>
            <a:r>
              <a:rPr lang="en-US" sz="3200" i="1" dirty="0">
                <a:solidFill>
                  <a:srgbClr val="2E74B5"/>
                </a:solidFill>
                <a:effectLst/>
                <a:latin typeface="+mn-lt"/>
                <a:ea typeface="Calibri" panose="020F0502020204030204" pitchFamily="34" charset="0"/>
              </a:rPr>
              <a:t>Seek</a:t>
            </a:r>
            <a:r>
              <a:rPr lang="en-US" sz="3200" i="1" dirty="0">
                <a:effectLst/>
                <a:latin typeface="+mn-lt"/>
              </a:rPr>
              <a:t> to identify water supply resiliency solutions that respond to PG&amp;E’s planned decommissioning of the PVP while protecting Tribal interests and supporting the stewardship of fisheries, water quality, and recreation in the Russian River and Eel River basins.</a:t>
            </a:r>
            <a:endParaRPr lang="en-US" sz="3200" dirty="0">
              <a:solidFill>
                <a:schemeClr val="tx1"/>
              </a:solidFill>
              <a:latin typeface="+mn-lt"/>
            </a:endParaRPr>
          </a:p>
        </p:txBody>
      </p:sp>
      <p:sp>
        <p:nvSpPr>
          <p:cNvPr id="8" name="Title 7">
            <a:extLst>
              <a:ext uri="{FF2B5EF4-FFF2-40B4-BE49-F238E27FC236}">
                <a16:creationId xmlns:a16="http://schemas.microsoft.com/office/drawing/2014/main" id="{2E32E0F7-1822-9BFD-5AF3-B1AA36B91647}"/>
              </a:ext>
            </a:extLst>
          </p:cNvPr>
          <p:cNvSpPr txBox="1">
            <a:spLocks/>
          </p:cNvSpPr>
          <p:nvPr/>
        </p:nvSpPr>
        <p:spPr>
          <a:xfrm>
            <a:off x="838200" y="410396"/>
            <a:ext cx="10515600" cy="112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baseline="0">
                <a:solidFill>
                  <a:srgbClr val="66AF85"/>
                </a:solidFill>
                <a:latin typeface="Lato Medium" panose="020F0502020204030203" pitchFamily="34" charset="0"/>
                <a:ea typeface="Lato Medium" panose="020F0502020204030203" pitchFamily="34" charset="0"/>
                <a:cs typeface="Lato Medium" panose="020F0502020204030203" pitchFamily="34" charset="0"/>
              </a:defRPr>
            </a:lvl1pPr>
          </a:lstStyle>
          <a:p>
            <a:r>
              <a:rPr lang="en-US" dirty="0"/>
              <a:t>Planning Group Purpose </a:t>
            </a:r>
            <a:endParaRPr lang="en-US" b="1" dirty="0"/>
          </a:p>
        </p:txBody>
      </p:sp>
    </p:spTree>
    <p:extLst>
      <p:ext uri="{BB962C8B-B14F-4D97-AF65-F5344CB8AC3E}">
        <p14:creationId xmlns:p14="http://schemas.microsoft.com/office/powerpoint/2010/main" val="17825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ussianriverwaterforum">
      <a:dk1>
        <a:sysClr val="windowText" lastClr="000000"/>
      </a:dk1>
      <a:lt1>
        <a:sysClr val="window" lastClr="FFFFFF"/>
      </a:lt1>
      <a:dk2>
        <a:srgbClr val="44546A"/>
      </a:dk2>
      <a:lt2>
        <a:srgbClr val="E7E6E6"/>
      </a:lt2>
      <a:accent1>
        <a:srgbClr val="76B9B7"/>
      </a:accent1>
      <a:accent2>
        <a:srgbClr val="5471B0"/>
      </a:accent2>
      <a:accent3>
        <a:srgbClr val="5CA977"/>
      </a:accent3>
      <a:accent4>
        <a:srgbClr val="7B838C"/>
      </a:accent4>
      <a:accent5>
        <a:srgbClr val="80C4DE"/>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ussianriverwaterforum">
      <a:dk1>
        <a:sysClr val="windowText" lastClr="000000"/>
      </a:dk1>
      <a:lt1>
        <a:sysClr val="window" lastClr="FFFFFF"/>
      </a:lt1>
      <a:dk2>
        <a:srgbClr val="44546A"/>
      </a:dk2>
      <a:lt2>
        <a:srgbClr val="E7E6E6"/>
      </a:lt2>
      <a:accent1>
        <a:srgbClr val="76B9B7"/>
      </a:accent1>
      <a:accent2>
        <a:srgbClr val="5471B0"/>
      </a:accent2>
      <a:accent3>
        <a:srgbClr val="5CA977"/>
      </a:accent3>
      <a:accent4>
        <a:srgbClr val="7B838C"/>
      </a:accent4>
      <a:accent5>
        <a:srgbClr val="80C4DE"/>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223FD7EA9AB34094EBA9AB30141758" ma:contentTypeVersion="21" ma:contentTypeDescription="Create a new document." ma:contentTypeScope="" ma:versionID="17e36feac787e63c24ec2751ebef824c">
  <xsd:schema xmlns:xsd="http://www.w3.org/2001/XMLSchema" xmlns:xs="http://www.w3.org/2001/XMLSchema" xmlns:p="http://schemas.microsoft.com/office/2006/metadata/properties" xmlns:ns2="300851bd-e504-4f0e-97ac-df41a702cbd8" xmlns:ns3="69761221-6aab-4acc-8dc5-0c4c6002279d" targetNamespace="http://schemas.microsoft.com/office/2006/metadata/properties" ma:root="true" ma:fieldsID="2f6e732aa0a9bbce09ca2020252c361e" ns2:_="" ns3:_="">
    <xsd:import namespace="300851bd-e504-4f0e-97ac-df41a702cbd8"/>
    <xsd:import namespace="69761221-6aab-4acc-8dc5-0c4c60022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ffic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851bd-e504-4f0e-97ac-df41a702c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Office" ma:index="18" nillable="true" ma:displayName="Office" ma:description="Which office is leading the work?" ma:format="Dropdown" ma:internalName="Office">
      <xsd:simpleType>
        <xsd:restriction base="dms:Choice">
          <xsd:enumeration value="SF"/>
          <xsd:enumeration value="Portland"/>
          <xsd:enumeration value="DC"/>
          <xsd:enumeration value="SoCal"/>
          <xsd:enumeration value="Sacramento/Davis"/>
          <xsd:enumeration value="NorCal"/>
          <xsd:enumeration value="Denver"/>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0bc9d51-7a43-4446-8be6-dd5348bdbbb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1221-6aab-4acc-8dc5-0c4c600227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3191af-5aee-41fe-a5e8-fcb4344f5afb}" ma:internalName="TaxCatchAll" ma:showField="CatchAllData" ma:web="69761221-6aab-4acc-8dc5-0c4c600227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ffice xmlns="300851bd-e504-4f0e-97ac-df41a702cbd8" xsi:nil="true"/>
    <TaxCatchAll xmlns="69761221-6aab-4acc-8dc5-0c4c6002279d" xsi:nil="true"/>
    <lcf76f155ced4ddcb4097134ff3c332f xmlns="300851bd-e504-4f0e-97ac-df41a702cb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8E7791-B55C-42BB-8B7C-478FA8477B86}">
  <ds:schemaRefs>
    <ds:schemaRef ds:uri="http://schemas.microsoft.com/sharepoint/v3/contenttype/forms"/>
  </ds:schemaRefs>
</ds:datastoreItem>
</file>

<file path=customXml/itemProps2.xml><?xml version="1.0" encoding="utf-8"?>
<ds:datastoreItem xmlns:ds="http://schemas.openxmlformats.org/officeDocument/2006/customXml" ds:itemID="{E97F7425-7333-407B-8969-93C0355AE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851bd-e504-4f0e-97ac-df41a702cbd8"/>
    <ds:schemaRef ds:uri="69761221-6aab-4acc-8dc5-0c4c60022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1DF4D-BE85-4007-A809-5C9FE2526833}">
  <ds:schemaRefs>
    <ds:schemaRef ds:uri="http://purl.org/dc/dcmitype/"/>
    <ds:schemaRef ds:uri="http://schemas.microsoft.com/office/2006/documentManagement/types"/>
    <ds:schemaRef ds:uri="300851bd-e504-4f0e-97ac-df41a702cbd8"/>
    <ds:schemaRef ds:uri="http://purl.org/dc/elements/1.1/"/>
    <ds:schemaRef ds:uri="http://schemas.openxmlformats.org/package/2006/metadata/core-properties"/>
    <ds:schemaRef ds:uri="http://schemas.microsoft.com/office/2006/metadata/properties"/>
    <ds:schemaRef ds:uri="69761221-6aab-4acc-8dc5-0c4c6002279d"/>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1205</Words>
  <Application>Microsoft Office PowerPoint</Application>
  <PresentationFormat>Widescreen</PresentationFormat>
  <Paragraphs>208</Paragraphs>
  <Slides>28</Slides>
  <Notes>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Office Theme</vt:lpstr>
      <vt:lpstr>Water Rights &amp; Water Management Working Group   Meeting #1</vt:lpstr>
      <vt:lpstr>PowerPoint Presentation</vt:lpstr>
      <vt:lpstr>Welcome and Agenda Review</vt:lpstr>
      <vt:lpstr>Participation Guidelines</vt:lpstr>
      <vt:lpstr>Zoom Logistics</vt:lpstr>
      <vt:lpstr>Zoom Instructions: How to Participate</vt:lpstr>
      <vt:lpstr>Working Group Membership, Roles, and Responsibilities </vt:lpstr>
      <vt:lpstr>Working Group Membership and Participation</vt:lpstr>
      <vt:lpstr>PowerPoint Presentation</vt:lpstr>
      <vt:lpstr>PowerPoint Presentation</vt:lpstr>
      <vt:lpstr>Recap of Technical Briefings and Relevant Planning Group Discussions </vt:lpstr>
      <vt:lpstr>Recap of Discussion Items from Technical Briefings and Planning Group Discussions</vt:lpstr>
      <vt:lpstr>PowerPoint Presentation</vt:lpstr>
      <vt:lpstr>Recap of Tech. Briefing and PG Discussion Items</vt:lpstr>
      <vt:lpstr>PowerPoint Presentation</vt:lpstr>
      <vt:lpstr>PowerPoint Presentation</vt:lpstr>
      <vt:lpstr>PowerPoint Presentation</vt:lpstr>
      <vt:lpstr>Discussion of Working Group Objectives and Timeline  </vt:lpstr>
      <vt:lpstr>Key Assumption for Discussing Options</vt:lpstr>
      <vt:lpstr>Discussion Questions  </vt:lpstr>
      <vt:lpstr>Recap of Discussion and Next Steps</vt:lpstr>
      <vt:lpstr>Next Steps and Future Meetings</vt:lpstr>
      <vt:lpstr>Identification of Working Group Co-Chairs  [Closed session]</vt:lpstr>
      <vt:lpstr>Proposed Co-Chair Responsibilities  </vt:lpstr>
      <vt:lpstr>Meeting is adjourned.</vt:lpstr>
      <vt:lpstr>Potter Valley Project Area Map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meeting start at 10</dc:title>
  <dc:creator/>
  <cp:lastModifiedBy/>
  <cp:revision>3</cp:revision>
  <dcterms:created xsi:type="dcterms:W3CDTF">2023-03-01T18:02:02Z</dcterms:created>
  <dcterms:modified xsi:type="dcterms:W3CDTF">2023-08-01T16:10:36Z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0x01010033223FD7EA9AB34094EBA9AB30141758</vt:lpwstr>
  </property>
  <property fmtid="{D5CDD505-2E9C-101B-9397-08002B2CF9AE}" pid="3" name="MediaServiceImageTags">
    <vt:lpwstr/>
  </property>
</Properties>
</file>