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610_CFBD02B9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234_268B4DE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  <p:sldMasterId id="2147483658" r:id="rId5"/>
  </p:sldMasterIdLst>
  <p:notesMasterIdLst>
    <p:notesMasterId r:id="rId33"/>
  </p:notesMasterIdLst>
  <p:handoutMasterIdLst>
    <p:handoutMasterId r:id="rId34"/>
  </p:handoutMasterIdLst>
  <p:sldIdLst>
    <p:sldId id="265" r:id="rId6"/>
    <p:sldId id="263" r:id="rId7"/>
    <p:sldId id="1536" r:id="rId8"/>
    <p:sldId id="344" r:id="rId9"/>
    <p:sldId id="646" r:id="rId10"/>
    <p:sldId id="546" r:id="rId11"/>
    <p:sldId id="334" r:id="rId12"/>
    <p:sldId id="268" r:id="rId13"/>
    <p:sldId id="278" r:id="rId14"/>
    <p:sldId id="1553" r:id="rId15"/>
    <p:sldId id="1560" r:id="rId16"/>
    <p:sldId id="1552" r:id="rId17"/>
    <p:sldId id="557" r:id="rId18"/>
    <p:sldId id="1538" r:id="rId19"/>
    <p:sldId id="1556" r:id="rId20"/>
    <p:sldId id="1558" r:id="rId21"/>
    <p:sldId id="1559" r:id="rId22"/>
    <p:sldId id="1554" r:id="rId23"/>
    <p:sldId id="1542" r:id="rId24"/>
    <p:sldId id="1555" r:id="rId25"/>
    <p:sldId id="1541" r:id="rId26"/>
    <p:sldId id="1557" r:id="rId27"/>
    <p:sldId id="562" r:id="rId28"/>
    <p:sldId id="335" r:id="rId29"/>
    <p:sldId id="563" r:id="rId30"/>
    <p:sldId id="564" r:id="rId31"/>
    <p:sldId id="565" r:id="rId32"/>
  </p:sldIdLst>
  <p:sldSz cx="12192000" cy="6858000"/>
  <p:notesSz cx="7010400" cy="9296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ato Medium" panose="020F0502020204030203" pitchFamily="34" charset="0"/>
      <p:regular r:id="rId39"/>
      <p: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F85"/>
    <a:srgbClr val="769BA3"/>
    <a:srgbClr val="5371AF"/>
    <a:srgbClr val="FFFFFF"/>
    <a:srgbClr val="7FC4DD"/>
    <a:srgbClr val="585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88221" autoAdjust="0"/>
  </p:normalViewPr>
  <p:slideViewPr>
    <p:cSldViewPr snapToGrid="0">
      <p:cViewPr varScale="1">
        <p:scale>
          <a:sx n="76" d="100"/>
          <a:sy n="76" d="100"/>
        </p:scale>
        <p:origin x="126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63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234_268B4D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6E4E10-9DED-4FA3-AF2B-446BE3843E3D}" authorId="{00000000-0000-0000-0000-000000000000}" created="2023-10-03T18:22:31.9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46663649" sldId="564"/>
      <ac:spMk id="3" creationId="{E76D0D41-E5AB-01E6-E3BF-C58B4C61AEA4}"/>
      <ac:txMk cp="280" len="66">
        <ac:context len="623" hash="4158171813"/>
      </ac:txMk>
    </ac:txMkLst>
    <p188:pos x="4326467" y="2516669"/>
    <p188:txBody>
      <a:bodyPr/>
      <a:lstStyle/>
      <a:p>
        <a:r>
          <a:rPr lang="en-US"/>
          <a:t>I made these the second Thursday of each month -- January 4 and Feb 1 seemed too early to me.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610_CFBD02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9C782E-64C3-41FD-A7E8-84F4ADBE77E2}" authorId="{00000000-0000-0000-0000-000000000000}" status="resolved" created="2023-10-03T19:16:53.4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85270713" sldId="1552"/>
      <ac:spMk id="3" creationId="{43BB6FBF-918D-478C-5668-4D8C7EE00450}"/>
    </ac:deMkLst>
    <p188:txBody>
      <a:bodyPr/>
      <a:lstStyle/>
      <a:p>
        <a:r>
          <a:rPr lang="en-US"/>
          <a:t>What do we mean by tribal history? Historical use of the River?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26072B20-1B24-4B5B-9C23-4F365787665D}" authorId="{00000000-0000-0000-0000-000000000000}" status="resolved" created="2023-10-03T19:18:36.0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85270713" sldId="1552"/>
      <ac:spMk id="3" creationId="{43BB6FBF-918D-478C-5668-4D8C7EE00450}"/>
      <ac:txMk cp="133">
        <ac:context len="653" hash="4021997992"/>
      </ac:txMk>
    </ac:txMkLst>
    <p188:pos x="3412524" y="990089"/>
    <p188:txBody>
      <a:bodyPr/>
      <a:lstStyle/>
      <a:p>
        <a:r>
          <a:rPr lang="en-US"/>
          <a:t>Any recommendations re website?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EF45FA-89F0-4B65-AB70-C8292B334FF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0F0EF0-2027-4853-9E46-F01D8413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6962D-5CE3-4862-B0A2-CA062051654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474228-D628-4717-9783-8D2170F0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2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74228-D628-4717-9783-8D2170F04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6891"/>
          <a:stretch/>
        </p:blipFill>
        <p:spPr>
          <a:xfrm>
            <a:off x="-6350" y="0"/>
            <a:ext cx="12192000" cy="68485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201039"/>
            <a:ext cx="12192000" cy="6455924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61469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25" y="5837587"/>
            <a:ext cx="1102822" cy="7300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6891"/>
          <a:stretch/>
        </p:blipFill>
        <p:spPr>
          <a:xfrm>
            <a:off x="-6350" y="0"/>
            <a:ext cx="12192000" cy="68485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201039"/>
            <a:ext cx="12192000" cy="6455924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61469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25" y="5837587"/>
            <a:ext cx="1102822" cy="7300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SzPct val="95000"/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SzPct val="95000"/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37318"/>
            <a:ext cx="10515600" cy="2852737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511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1863"/>
            <a:ext cx="5181600" cy="4615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1863"/>
            <a:ext cx="5181600" cy="461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00423"/>
            <a:ext cx="10515600" cy="1126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485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4851"/>
            <a:ext cx="5183188" cy="82391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6753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457201"/>
            <a:ext cx="5706484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33467"/>
            <a:ext cx="3932237" cy="43355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regional collaboration for our water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61469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25" y="5837587"/>
            <a:ext cx="1102822" cy="7300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4069"/>
            <a:ext cx="10515600" cy="112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3467"/>
            <a:ext cx="10515600" cy="464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2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2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72045"/>
            <a:ext cx="2279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8A2540CE-EF9B-4A6F-A648-B3E84EE9FC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66AF85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9B7"/>
        </a:buClr>
        <a:buSzPct val="90000"/>
        <a:buFont typeface="Arial" panose="020B0604020202020204" pitchFamily="34" charset="0"/>
        <a:buChar char="•"/>
        <a:defRPr sz="2400" kern="120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20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8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6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6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61469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25" y="5837587"/>
            <a:ext cx="1102822" cy="7300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4069"/>
            <a:ext cx="10515600" cy="112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3467"/>
            <a:ext cx="10515600" cy="464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2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2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A regional collaboration for our water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72045"/>
            <a:ext cx="2279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8A2540CE-EF9B-4A6F-A648-B3E84EE9FC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201037"/>
          </a:xfrm>
          <a:prstGeom prst="rect">
            <a:avLst/>
          </a:prstGeom>
          <a:solidFill>
            <a:srgbClr val="537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66AF85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9B7"/>
        </a:buClr>
        <a:buSzPct val="90000"/>
        <a:buFont typeface="Arial" panose="020B0604020202020204" pitchFamily="34" charset="0"/>
        <a:buChar char="•"/>
        <a:defRPr sz="2400" kern="120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20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8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6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9BA3"/>
        </a:buClr>
        <a:buSzPct val="100000"/>
        <a:buFont typeface="Arial" panose="020B0604020202020204" pitchFamily="34" charset="0"/>
        <a:buChar char="•"/>
        <a:defRPr sz="1600" kern="1200" baseline="0">
          <a:solidFill>
            <a:srgbClr val="5371AF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10_CFBD02B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4_268B4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ssianriverwaterforum.org/wp/wp-content/uploads/Eel-Russian-Facility-Propos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10" y="901493"/>
            <a:ext cx="11842229" cy="23876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Lato Medium"/>
                <a:ea typeface="Lato Medium"/>
                <a:cs typeface="Lato Medium"/>
              </a:rPr>
              <a:t>Planning Group Meeting #6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264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Lato Medium"/>
                <a:ea typeface="Lato Medium"/>
                <a:cs typeface="Lato Medium"/>
              </a:rPr>
              <a:t>Thursday, October 5, 2023</a:t>
            </a:r>
          </a:p>
          <a:p>
            <a:r>
              <a:rPr lang="en-US" dirty="0">
                <a:solidFill>
                  <a:schemeClr val="tx1"/>
                </a:solidFill>
                <a:latin typeface="Lato Medium"/>
                <a:ea typeface="Lato Medium"/>
                <a:cs typeface="Lato Medium"/>
              </a:rPr>
              <a:t>10:00 am – 1:00 pm</a:t>
            </a:r>
          </a:p>
          <a:p>
            <a:r>
              <a:rPr lang="en-US" dirty="0">
                <a:solidFill>
                  <a:schemeClr val="tx1"/>
                </a:solidFill>
                <a:latin typeface="Lato Medium"/>
                <a:ea typeface="Lato Medium"/>
                <a:cs typeface="Lato Medium"/>
              </a:rPr>
              <a:t>Zoom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3"/>
            <a:ext cx="10693400" cy="1123129"/>
          </a:xfrm>
        </p:spPr>
        <p:txBody>
          <a:bodyPr/>
          <a:lstStyle/>
          <a:p>
            <a:r>
              <a:rPr lang="en-US" dirty="0"/>
              <a:t>August 17 Planning Group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60" y="1084126"/>
            <a:ext cx="11759879" cy="396055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Themes from Input</a:t>
            </a:r>
          </a:p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Transparent, collaborative process between the Planning Group and the proponents with timely updates, clear requests for information, and satisfaction of mutual interests.</a:t>
            </a:r>
          </a:p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Inclusion of tribal beneficial uses and increased tribal input.</a:t>
            </a:r>
          </a:p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 objectives for each meeting and consider redefining the PG’s objectives since the proposal has been submitted.</a:t>
            </a: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Consideration of impacts to fisheries and habitats in the Eel River watershed, and investment to mitigate these impacts and restore the watershed.</a:t>
            </a:r>
          </a:p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Economic analysis of impacts to both basins, tribal governments, and Lake County.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8" y="220830"/>
            <a:ext cx="10693400" cy="1123129"/>
          </a:xfrm>
        </p:spPr>
        <p:txBody>
          <a:bodyPr/>
          <a:lstStyle/>
          <a:p>
            <a:r>
              <a:rPr lang="en-US" dirty="0"/>
              <a:t>August 17 Planning Group Meeting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59" y="1162655"/>
            <a:ext cx="11759879" cy="5172449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Concern around participation being misconstrued as consensus; suggestion that converging and diverging views be captured without implying agreement.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on Water Rights &amp; Water Management Working Group and its proposed work product: a high-level slideshow summary of water rights implications in different scenarios. </a:t>
            </a:r>
          </a:p>
          <a:p>
            <a:pPr lvl="1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 members noted that tribal water use predates all legal water rights and that tribal water rights should therefore be included in the Working Group’s proceedings.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comment was received and documented.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069"/>
            <a:ext cx="10693400" cy="1123129"/>
          </a:xfrm>
        </p:spPr>
        <p:txBody>
          <a:bodyPr/>
          <a:lstStyle/>
          <a:p>
            <a:r>
              <a:rPr lang="en-US" dirty="0"/>
              <a:t>Outcomes from September 15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41295"/>
            <a:ext cx="10369378" cy="503075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Discussed Planning Group work schedule and discussion topics, Oct. 5 Planning Group Meeting, Sept. 26 Resiliency Subcommittee Meeting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Recommended website update: make Working Group page more accessible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Recommended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including learning segment in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future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Planning Group meetings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Planned and potential topics: </a:t>
            </a:r>
          </a:p>
          <a:p>
            <a:pPr lvl="1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October: Lake County and Lake Pillsbury Alliance Interests</a:t>
            </a:r>
          </a:p>
          <a:p>
            <a:pPr lvl="1" fontAlgn="base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November: Eel River Watershed, Health, and Restoration</a:t>
            </a:r>
          </a:p>
          <a:p>
            <a:pPr lvl="1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potential topics:</a:t>
            </a:r>
          </a:p>
          <a:p>
            <a:pPr lvl="2"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Triba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 connection, present and historical, to Eel and Russian Rivers</a:t>
            </a:r>
          </a:p>
          <a:p>
            <a:pPr lvl="2" fontAlgn="base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Russian River ecosystem restoration and health</a:t>
            </a:r>
          </a:p>
          <a:p>
            <a:pPr fontAlgn="base"/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Question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: What topics would Planning Group members like to add to  future meeting agendas? </a:t>
            </a:r>
            <a:endParaRPr lang="en-US" sz="280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07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New Eel-Russian Facility Proposal and</a:t>
            </a:r>
            <a:br>
              <a:rPr lang="en-US" dirty="0"/>
            </a:br>
            <a:r>
              <a:rPr lang="en-US" dirty="0"/>
              <a:t>Coordination with Planning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Sonoma Water, Mendocino IWPC,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Round Valley Indian Tribes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fontAlgn="base"/>
            <a:r>
              <a:rPr lang="en-US" sz="3600" b="0" i="0" dirty="0">
                <a:effectLst/>
              </a:rPr>
              <a:t>Lake County and Lake Pillsbury Alliance</a:t>
            </a:r>
            <a:br>
              <a:rPr lang="en-US" sz="3600" b="0" i="0" dirty="0">
                <a:effectLst/>
              </a:rPr>
            </a:br>
            <a:r>
              <a:rPr lang="en-US" sz="3600" b="0" i="0" dirty="0">
                <a:effectLst/>
              </a:rPr>
              <a:t>Presentations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6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Working Group Process and</a:t>
            </a:r>
            <a:br>
              <a:rPr lang="en-US" dirty="0"/>
            </a:br>
            <a:r>
              <a:rPr lang="en-US" dirty="0"/>
              <a:t>Upcoming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419"/>
            <a:ext cx="10515600" cy="1123129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Water Rights &amp; Water Management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11"/>
            <a:ext cx="11069783" cy="46434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Second meeting held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August 21</a:t>
            </a:r>
          </a:p>
          <a:p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Third meeting held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September 18</a:t>
            </a:r>
          </a:p>
          <a:p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Upcoming meetings: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October 16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, 12-1 p.m.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November 13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, 12-1 p.m.</a:t>
            </a:r>
          </a:p>
          <a:p>
            <a:endParaRPr lang="en-US" sz="28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  <a:p>
            <a:endParaRPr lang="en-US" sz="28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87"/>
            <a:ext cx="10515600" cy="1123129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Water Rights &amp; Water Management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565"/>
            <a:ext cx="11069783" cy="46434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August 21 Meeting:</a:t>
            </a:r>
            <a:endParaRPr lang="en-US" sz="28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  <a:p>
            <a:pPr>
              <a:spcBef>
                <a:spcPts val="25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Clarified work product: Presentation (~20 slides) showing implications for major categories of water rights holders in Russian River and Eel River basins under two scenarios: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Run-of-the-river diversion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No diversion</a:t>
            </a:r>
          </a:p>
          <a:p>
            <a:pPr>
              <a:spcBef>
                <a:spcPts val="25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Identified drafting team and core team of reviewers (following slide)</a:t>
            </a:r>
          </a:p>
          <a:p>
            <a:endParaRPr lang="en-US" sz="28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539637"/>
            <a:ext cx="11069783" cy="46434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Drafting team 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David Taber, Palomino Mutual Water Co. (Co-chair)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Phil Williams, Counsel to City of Ukiah (Co-chair)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Kristin Peer, Counsel to Sonoma Water 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Core team (regularly reviews the work of the drafting team)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Nikcole Whipple, Save California Salmon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Brenda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Tomaras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General Counsel to Lytton Rancheria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Matt Clifford, Trout Unlimited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Adriane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Garayalde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Russian River Confluence</a:t>
            </a:r>
            <a:endParaRPr lang="en-US" sz="2800" dirty="0">
              <a:solidFill>
                <a:schemeClr val="tx1"/>
              </a:solidFill>
              <a:latin typeface="+mn-lt"/>
              <a:ea typeface="Lato Medium"/>
              <a:cs typeface="Calibri"/>
            </a:endParaRPr>
          </a:p>
          <a:p>
            <a:pPr>
              <a:spcBef>
                <a:spcPts val="150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  <a:ea typeface="Lato Medium"/>
                <a:cs typeface="Calibri"/>
              </a:rPr>
              <a:t>Thank you to Sam Boland-Brien, SWRCB, for technical guidance</a:t>
            </a:r>
            <a:endParaRPr lang="en-US" sz="2800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0B0EF2-5200-BE88-5DED-0EA2D2A1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9"/>
            <a:ext cx="10515600" cy="1123129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Water Rights &amp; Water Management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78104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307979"/>
            <a:ext cx="10515600" cy="1123129"/>
          </a:xfrm>
        </p:spPr>
        <p:txBody>
          <a:bodyPr>
            <a:normAutofit/>
          </a:bodyPr>
          <a:lstStyle/>
          <a:p>
            <a:r>
              <a:rPr lang="en-US" sz="3200" dirty="0"/>
              <a:t>Working Group Updates</a:t>
            </a:r>
            <a:br>
              <a:rPr lang="en-US" sz="3200" dirty="0"/>
            </a:br>
            <a:r>
              <a:rPr lang="en-US" sz="3200" dirty="0"/>
              <a:t>Water Rights &amp; Water Management WG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7" y="1529828"/>
            <a:ext cx="7772401" cy="46434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September 18 Meeting: Review of Work Product Outline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Context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Map of the system, scope of analysis, historical context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Tribal reserved water rights; in-stream flow requirements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Categories of water rights 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“Colors” of water (natural flows, PVP water, Lake Mendocino storage)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Water demand by river reach (see map)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  Scenarios: No diversion; run-of-the-river diversion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Assumptions regarding climate change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Impacts of both scenarios on major categories of water rights in the Eel River, Upper Russian River, and Lower Russian River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72253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2F4C9-FDC8-E5ED-4388-9A59D17A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6" y="278606"/>
            <a:ext cx="4180114" cy="63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89D9A8-F6DC-C610-A643-E198B41E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2045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A6DD5E4-A491-6BE0-8995-DA6DACD6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470"/>
            <a:ext cx="10515600" cy="4643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Revisit outcomes from August 17 Planning Group meeting and follow up on action items and key discussion topics.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Provide update on New Eel-Russian Facility Proposal; discuss future coordination with Planning Group.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Provide updates on recent and upcoming Working Group meetings. 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Provide presentation on Lake County and Lake Pillsbury Alliance interests in relation to Potter Valley Project and New Facility Proposal.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Provide the opportunity for public comment.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32E0F7-1822-9BFD-5AF3-B1AA36B91647}"/>
              </a:ext>
            </a:extLst>
          </p:cNvPr>
          <p:cNvSpPr txBox="1">
            <a:spLocks/>
          </p:cNvSpPr>
          <p:nvPr/>
        </p:nvSpPr>
        <p:spPr>
          <a:xfrm>
            <a:off x="838200" y="410396"/>
            <a:ext cx="10515600" cy="112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66AF8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Welcome and Introductions</a:t>
            </a:r>
            <a:br>
              <a:rPr lang="en-US" dirty="0"/>
            </a:br>
            <a:r>
              <a:rPr lang="en-US" sz="2800" b="1" i="1" dirty="0">
                <a:solidFill>
                  <a:schemeClr val="accent1"/>
                </a:solidFill>
              </a:rPr>
              <a:t>Meeting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89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9483"/>
            <a:ext cx="11069783" cy="4643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Deliverables/Review Schedule:</a:t>
            </a:r>
          </a:p>
          <a:p>
            <a:pPr marL="685800">
              <a:lnSpc>
                <a:spcPct val="8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Oct. 16 Working Group meeting: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Review of draft work product</a:t>
            </a:r>
          </a:p>
          <a:p>
            <a:pPr marL="685800">
              <a:lnSpc>
                <a:spcPct val="8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Nov. 2 Planning Group meeting: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Presentation of draft work product</a:t>
            </a:r>
          </a:p>
          <a:p>
            <a:pPr marL="685800">
              <a:lnSpc>
                <a:spcPct val="8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Nov. 13 Working Group meeting: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Review of revised/final work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47C53-4D05-FCA2-1257-8F2509C1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239"/>
            <a:ext cx="10515600" cy="1123129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Water Rights &amp; Water Management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40891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Russian River Resiliency Subcommittee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3467"/>
            <a:ext cx="11069783" cy="46434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Kick-off meeting held on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26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vision for water resiliency in the Russian River basin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focus and potential work products for the Subcommittee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Subcommittee co-chairs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is compiling inventory of existing resiliency projects in watershed.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Elise Weiland (RR Confluence) presented; the Subcommittee is looking for ways to collaborate with and support Confluence’s work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identified co-chairs: Jaime Neary (Russian Riverkeeper), Jay Jasperse (Sonoma Water), and Adam Gaska (Redwood Valley CWD)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meeting: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1200"/>
              </a:spcBef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11" y="1678343"/>
            <a:ext cx="11071801" cy="5070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Vision: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 sustainable, healthy ecosystem; reliable water supply; equitable, efficient distribution of water; effective metering and monitoring; beyond resiliency → proactive approach</a:t>
            </a:r>
          </a:p>
          <a:p>
            <a:r>
              <a:rPr lang="en-US" sz="32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Challenges: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data availability; funding; water demand exceeds supply; lack of cross-jurisdiction coordination; complicated water rights and weak enforcement</a:t>
            </a:r>
          </a:p>
          <a:p>
            <a:r>
              <a:rPr lang="en-US" sz="3200" b="1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Potential Role: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forum for information sharing, education, and collaboration on regional and basin-wide solutions; </a:t>
            </a:r>
            <a:r>
              <a:rPr lang="en-US" sz="3200">
                <a:solidFill>
                  <a:schemeClr val="tx1"/>
                </a:solidFill>
                <a:latin typeface="Calibri"/>
                <a:ea typeface="Lato Medium"/>
                <a:cs typeface="Calibri"/>
              </a:rPr>
              <a:t>pursue funding</a:t>
            </a:r>
            <a:endParaRPr lang="en-US" sz="3200" b="1" dirty="0">
              <a:solidFill>
                <a:schemeClr val="tx1"/>
              </a:solidFill>
              <a:latin typeface="Calibri"/>
              <a:ea typeface="Lato Medium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43AE8B-178C-D04E-C653-30EC16B8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411"/>
            <a:ext cx="10515600" cy="1123129"/>
          </a:xfrm>
        </p:spPr>
        <p:txBody>
          <a:bodyPr>
            <a:normAutofit/>
          </a:bodyPr>
          <a:lstStyle/>
          <a:p>
            <a:r>
              <a:rPr lang="en-US" dirty="0"/>
              <a:t>Working Group Updates</a:t>
            </a:r>
            <a:br>
              <a:rPr lang="en-US" dirty="0"/>
            </a:br>
            <a:r>
              <a:rPr lang="en-US" dirty="0"/>
              <a:t>Russian River Resiliency Subcommittee</a:t>
            </a:r>
          </a:p>
        </p:txBody>
      </p:sp>
    </p:spTree>
    <p:extLst>
      <p:ext uri="{BB962C8B-B14F-4D97-AF65-F5344CB8AC3E}">
        <p14:creationId xmlns:p14="http://schemas.microsoft.com/office/powerpoint/2010/main" val="1208544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7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E6A676-CE3F-ABDE-EB2D-A6FC749C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Public Comment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1FC090-6831-E2DC-6911-308A7808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We will take in-person comments first, in order of the speaker cards we received, followed by Zoom comments.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We will call three people at a time. When you hear your name, please come to the microphone and line up if you are able.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To comment virtually, please use the “raise hand” function.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Each speaker will have 90 seconds to provide their comments.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The facilitation team will not be responding to comments at this time. Comments will be captured in the meeting summary.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DB47-3B0C-472D-DBB5-81E12A66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593D-01F0-B76A-EE19-F96969A1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Meeting and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34F6-F3DD-FCB4-1ABF-5ADDF915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Future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0D41-E5AB-01E6-E3BF-C58B4C61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198"/>
            <a:ext cx="10515600" cy="464349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Meeting Recap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Planning Group Meeting #7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Thursday, November 2, 10:00 a.m. – 1:00 p.m. (Ukiah/Hybrid)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Learning Topic: Eel River Watershed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Working Group Report-Outs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Recurring Planning Group Meetings: First Thursdays, 10:00 a.m. – 1:00 p.m. (Hybrid)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Meeting #8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Thursday, December 7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Meeting #9: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Thursday, January 11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Meeting #10: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Thursday, February 8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Meeting #11: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Thursday, March 7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Meeting #12: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Thursday, April 4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Working Group Meetings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Water Rights &amp; Water Management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Monday, October 16, 12:00 – 1:00 p.m.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+mn-lt"/>
              </a:rPr>
              <a:t>Russian River Resiliency Subcommittee: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TBD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Next Steering Committee Meeting: Friday, October 20, 9:00 a.m. – 11:00 a.m.</a:t>
            </a:r>
          </a:p>
          <a:p>
            <a:pPr lvl="1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E872-A3CA-6A16-12F7-9C3530DB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D1648-B801-9D33-B71D-ECA58341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36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is adjourned.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27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72BD60-80E6-D25B-BD27-F3CB0ED9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2045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6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89D9A8-F6DC-C610-A643-E198B41E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2045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A6DD5E4-A491-6BE0-8995-DA6DACD6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Members, please introduce yourselves and state your affiliation.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E.g., Ben Gettleman, Kearns &amp; West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32E0F7-1822-9BFD-5AF3-B1AA36B91647}"/>
              </a:ext>
            </a:extLst>
          </p:cNvPr>
          <p:cNvSpPr txBox="1">
            <a:spLocks/>
          </p:cNvSpPr>
          <p:nvPr/>
        </p:nvSpPr>
        <p:spPr>
          <a:xfrm>
            <a:off x="838200" y="410396"/>
            <a:ext cx="10515600" cy="112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66AF8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Welcome and Introductions</a:t>
            </a:r>
            <a:br>
              <a:rPr lang="en-US" dirty="0"/>
            </a:br>
            <a:r>
              <a:rPr lang="en-US" sz="2800" b="1" i="1" dirty="0">
                <a:solidFill>
                  <a:schemeClr val="accent1"/>
                </a:solidFill>
              </a:rPr>
              <a:t>Planning Group Member Introductions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863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Agenda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9CB13CF-1A83-A56B-6C45-E7A583021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82325"/>
              </p:ext>
            </p:extLst>
          </p:nvPr>
        </p:nvGraphicFramePr>
        <p:xfrm>
          <a:off x="838200" y="1276397"/>
          <a:ext cx="9931399" cy="45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988">
                  <a:extLst>
                    <a:ext uri="{9D8B030D-6E8A-4147-A177-3AD203B41FA5}">
                      <a16:colId xmlns:a16="http://schemas.microsoft.com/office/drawing/2014/main" val="2701351217"/>
                    </a:ext>
                  </a:extLst>
                </a:gridCol>
                <a:gridCol w="8486411">
                  <a:extLst>
                    <a:ext uri="{9D8B030D-6E8A-4147-A177-3AD203B41FA5}">
                      <a16:colId xmlns:a16="http://schemas.microsoft.com/office/drawing/2014/main" val="1042219178"/>
                    </a:ext>
                  </a:extLst>
                </a:gridCol>
              </a:tblGrid>
              <a:tr h="704696">
                <a:tc>
                  <a:txBody>
                    <a:bodyPr/>
                    <a:lstStyle/>
                    <a:p>
                      <a:pPr algn="l" rtl="0" fontAlgn="base"/>
                      <a:endParaRPr lang="en-US" sz="1800" b="1" i="0" dirty="0"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Open Sans" panose="020B0606030504020204" pitchFamily="34" charset="0"/>
                        </a:rPr>
                        <a:t>Time</a:t>
                      </a:r>
                      <a:endParaRPr lang="en-US" sz="18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800" b="1" i="0" dirty="0"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Open Sans" panose="020B0606030504020204" pitchFamily="34" charset="0"/>
                        </a:rPr>
                        <a:t>Topic</a:t>
                      </a:r>
                      <a:endParaRPr lang="en-US" sz="18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23845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Welcome, Introductions, and Agenda Review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50442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10:15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Outcomes and Follow-up from August 17 Planning Group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66902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10:45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Update on New Eel-Russian Facility Proposal and</a:t>
                      </a:r>
                      <a:br>
                        <a:rPr lang="en-US" sz="2200" b="0" i="0" dirty="0">
                          <a:effectLst/>
                          <a:latin typeface="+mn-lt"/>
                        </a:rPr>
                      </a:br>
                      <a:r>
                        <a:rPr lang="en-US" sz="2200" b="0" i="0" dirty="0">
                          <a:effectLst/>
                          <a:latin typeface="+mn-lt"/>
                        </a:rPr>
                        <a:t>Future Coordination with Planning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68859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11:15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Update on Working Group Process and Upcoming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38696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11:45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Lake County and Lake Pillsbury Alliance Presentations and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59770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Public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99537"/>
                  </a:ext>
                </a:extLst>
              </a:tr>
              <a:tr h="4697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i="0" dirty="0">
                          <a:effectLst/>
                          <a:latin typeface="+mn-lt"/>
                        </a:rPr>
                        <a:t>Adjourn; </a:t>
                      </a:r>
                      <a:r>
                        <a:rPr lang="en-US" sz="2200" b="0" i="1" dirty="0">
                          <a:effectLst/>
                          <a:latin typeface="+mn-lt"/>
                        </a:rPr>
                        <a:t>the room will remain open until 2:00 pm for optional networking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21892"/>
                  </a:ext>
                </a:extLst>
              </a:tr>
            </a:tbl>
          </a:graphicData>
        </a:graphic>
      </p:graphicFrame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89D9A8-F6DC-C610-A643-E198B41E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2045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1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89D9A8-F6DC-C610-A643-E198B41E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2045"/>
            <a:ext cx="2743200" cy="365125"/>
          </a:xfrm>
        </p:spPr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A6DD5E4-A491-6BE0-8995-DA6DACD6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470"/>
            <a:ext cx="10515600" cy="464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Seek</a:t>
            </a:r>
            <a:r>
              <a:rPr lang="en-US" sz="3200" i="1" dirty="0">
                <a:solidFill>
                  <a:schemeClr val="tx1"/>
                </a:solidFill>
                <a:effectLst/>
                <a:latin typeface="+mn-lt"/>
              </a:rPr>
              <a:t> to identify water supply resiliency solutions that respond to PG&amp;E’s planned decommissioning of the PVP while protecting Tribal interests and supporting the stewardship of fisheries, water quality, and recreation in the Russian River and Eel River basins.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32E0F7-1822-9BFD-5AF3-B1AA36B91647}"/>
              </a:ext>
            </a:extLst>
          </p:cNvPr>
          <p:cNvSpPr txBox="1">
            <a:spLocks/>
          </p:cNvSpPr>
          <p:nvPr/>
        </p:nvSpPr>
        <p:spPr>
          <a:xfrm>
            <a:off x="838200" y="410396"/>
            <a:ext cx="10515600" cy="112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rgbClr val="66AF8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Planning Group Purpose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53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7D5-388D-DF11-C2EE-E33A1153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7713-E240-A360-744E-CA48F0E9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Planning Group 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Please be mutually respectful.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Actively listen.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One person speaks at a time.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One Planning Group member may participate per slot at a time (member or alternate).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Members of Public 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Members of public are invited to share input during public comment.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144EC-94BB-F87C-8D18-0131B08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C8A50-8166-2490-2BB3-4B58ABFA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7D5-388D-DF11-C2EE-E33A1153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&amp; Zoom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7713-E240-A360-744E-CA48F0E9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11380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To ensure a smooth hybrid meeting, please speak clearly and directly into the microphone, holding the microphone in front of your mouth.</a:t>
            </a:r>
          </a:p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If participating in person, please turn your table tent on its side if you would like to speak.</a:t>
            </a:r>
          </a:p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If participating virtually, please virtually “raise your hand” to participate.</a:t>
            </a:r>
          </a:p>
          <a:p>
            <a:pPr lvl="1"/>
            <a:r>
              <a:rPr lang="en-US" sz="2700" dirty="0">
                <a:solidFill>
                  <a:schemeClr val="tx1"/>
                </a:solidFill>
                <a:latin typeface="+mn-lt"/>
              </a:rPr>
              <a:t>Please mute yourself when you are not speaking.</a:t>
            </a:r>
          </a:p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State your name and affiliation, then make your comment.</a:t>
            </a:r>
          </a:p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Facilitator will ensure that virtual attendees can participate fully. </a:t>
            </a:r>
          </a:p>
          <a:p>
            <a:r>
              <a:rPr lang="en-US" sz="2700" dirty="0">
                <a:solidFill>
                  <a:schemeClr val="tx1"/>
                </a:solidFill>
                <a:latin typeface="+mn-lt"/>
              </a:rPr>
              <a:t>Presentation, meeting summary, and recording will be available.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144EC-94BB-F87C-8D18-0131B08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C8A50-8166-2490-2BB3-4B58ABFA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B76-7BF8-7C6E-0A2F-1B8A3FE3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Follow-up from</a:t>
            </a:r>
            <a:br>
              <a:rPr lang="en-US" dirty="0"/>
            </a:br>
            <a:r>
              <a:rPr lang="en-US" dirty="0"/>
              <a:t>August 17 Planning Group Meeting and</a:t>
            </a:r>
            <a:br>
              <a:rPr lang="en-US" dirty="0"/>
            </a:br>
            <a:r>
              <a:rPr lang="en-US" dirty="0"/>
              <a:t>September 15 Steering Committee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6253-BEF9-1D5F-F164-72E9D715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417F-FE36-B092-17D3-05E00F7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82CA-CF17-CF53-17EC-4716D37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8B8C-ABEE-5AA3-8271-1EEC07C2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069"/>
            <a:ext cx="10693400" cy="1123129"/>
          </a:xfrm>
        </p:spPr>
        <p:txBody>
          <a:bodyPr/>
          <a:lstStyle/>
          <a:p>
            <a:r>
              <a:rPr lang="en-US" dirty="0"/>
              <a:t>August 17 Planning Group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FBF-918D-478C-5668-4D8C7EE0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197"/>
            <a:ext cx="10515600" cy="494484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Proponents of the New Eel-Russian Facility Proposal to PG&amp;E – IWPC, RVIT, and Sonoma Water – presented on their </a:t>
            </a: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proposal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Group discussion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on a Miro Board included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38F5-4C2C-5201-C90E-86CBFC9F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0A04-31D2-674E-37D2-D15EDB95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0CE-EF9B-4A6F-A648-B3E84EE9FC5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E38D0-ADEE-9B72-389B-005F7286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3" y="2386523"/>
            <a:ext cx="11084385" cy="37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ussianriverwaterfo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B9B7"/>
      </a:accent1>
      <a:accent2>
        <a:srgbClr val="5471B0"/>
      </a:accent2>
      <a:accent3>
        <a:srgbClr val="5CA977"/>
      </a:accent3>
      <a:accent4>
        <a:srgbClr val="7B838C"/>
      </a:accent4>
      <a:accent5>
        <a:srgbClr val="80C4D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russianriverwaterfo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B9B7"/>
      </a:accent1>
      <a:accent2>
        <a:srgbClr val="5471B0"/>
      </a:accent2>
      <a:accent3>
        <a:srgbClr val="5CA977"/>
      </a:accent3>
      <a:accent4>
        <a:srgbClr val="7B838C"/>
      </a:accent4>
      <a:accent5>
        <a:srgbClr val="80C4D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ice xmlns="300851bd-e504-4f0e-97ac-df41a702cbd8" xsi:nil="true"/>
    <TaxCatchAll xmlns="69761221-6aab-4acc-8dc5-0c4c6002279d" xsi:nil="true"/>
    <lcf76f155ced4ddcb4097134ff3c332f xmlns="300851bd-e504-4f0e-97ac-df41a702cbd8">
      <Terms xmlns="http://schemas.microsoft.com/office/infopath/2007/PartnerControls"/>
    </lcf76f155ced4ddcb4097134ff3c332f>
    <SharedWithUsers xmlns="69761221-6aab-4acc-8dc5-0c4c6002279d">
      <UserInfo>
        <DisplayName>Ben Gettleman</DisplayName>
        <AccountId>106</AccountId>
        <AccountType/>
      </UserInfo>
      <UserInfo>
        <DisplayName>Jim Downing</DisplayName>
        <AccountId>13213</AccountId>
        <AccountType/>
      </UserInfo>
      <UserInfo>
        <DisplayName>Tom Fischer</DisplayName>
        <AccountId>37602</AccountId>
        <AccountType/>
      </UserInfo>
    </SharedWithUsers>
    <ProjectCode xmlns="300851bd-e504-4f0e-97ac-df41a702cbd8" xsi:nil="true"/>
    <Sector xmlns="300851bd-e504-4f0e-97ac-df41a702cbd8" xsi:nil="true"/>
    <ProjectStartDate xmlns="300851bd-e504-4f0e-97ac-df41a702cbd8" xsi:nil="true"/>
    <PrincipalinCharge xmlns="300851bd-e504-4f0e-97ac-df41a702cbd8" xsi:nil="true"/>
    <ProjectEndDate xmlns="300851bd-e504-4f0e-97ac-df41a702cb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23FD7EA9AB34094EBA9AB30141758" ma:contentTypeVersion="34" ma:contentTypeDescription="Create a new document." ma:contentTypeScope="" ma:versionID="fb5d9323d1b27a85c082865683bad776">
  <xsd:schema xmlns:xsd="http://www.w3.org/2001/XMLSchema" xmlns:xs="http://www.w3.org/2001/XMLSchema" xmlns:p="http://schemas.microsoft.com/office/2006/metadata/properties" xmlns:ns2="300851bd-e504-4f0e-97ac-df41a702cbd8" xmlns:ns3="69761221-6aab-4acc-8dc5-0c4c6002279d" targetNamespace="http://schemas.microsoft.com/office/2006/metadata/properties" ma:root="true" ma:fieldsID="3f62e803fdc708630e36a0d1f9c28e9b" ns2:_="" ns3:_="">
    <xsd:import namespace="300851bd-e504-4f0e-97ac-df41a702cbd8"/>
    <xsd:import namespace="69761221-6aab-4acc-8dc5-0c4c60022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Office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  <xsd:element ref="ns2:Sector" minOccurs="0"/>
                <xsd:element ref="ns2:ProjectCode" minOccurs="0"/>
                <xsd:element ref="ns2:PrincipalinCharge" minOccurs="0"/>
                <xsd:element ref="ns2:ProjectStartDate" minOccurs="0"/>
                <xsd:element ref="ns2: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851bd-e504-4f0e-97ac-df41a702c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ffice" ma:index="18" nillable="true" ma:displayName="Office" ma:description="Which office is leading the work?" ma:format="Dropdown" ma:internalName="Office">
      <xsd:simpleType>
        <xsd:restriction base="dms:Choice">
          <xsd:enumeration value="SF"/>
          <xsd:enumeration value="Portland"/>
          <xsd:enumeration value="DC"/>
          <xsd:enumeration value="SoCal"/>
          <xsd:enumeration value="Sacramento/Davis"/>
          <xsd:enumeration value="NorCal"/>
          <xsd:enumeration value="Denver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0bc9d51-7a43-4446-8be6-dd5348bdbb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ctor" ma:index="27" nillable="true" ma:displayName="Sector" ma:format="Dropdown" ma:internalName="Sector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ProjectCode" ma:index="28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PrincipalinCharge" ma:index="29" nillable="true" ma:displayName="Principal in Charge" ma:format="Dropdown" ma:internalName="PrincipalinCharge">
      <xsd:simpleType>
        <xsd:restriction base="dms:Text">
          <xsd:maxLength value="255"/>
        </xsd:restriction>
      </xsd:simpleType>
    </xsd:element>
    <xsd:element name="ProjectStartDate" ma:index="30" nillable="true" ma:displayName="Project Start Date" ma:format="DateOnly" ma:internalName="ProjectStartDate">
      <xsd:simpleType>
        <xsd:restriction base="dms:DateTime"/>
      </xsd:simpleType>
    </xsd:element>
    <xsd:element name="ProjectEndDate" ma:index="31" nillable="true" ma:displayName="Project End Date" ma:format="DateOnly" ma:internalName="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1221-6aab-4acc-8dc5-0c4c60022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3191af-5aee-41fe-a5e8-fcb4344f5afb}" ma:internalName="TaxCatchAll" ma:showField="CatchAllData" ma:web="69761221-6aab-4acc-8dc5-0c4c60022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F1DF4D-BE85-4007-A809-5C9FE2526833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00851bd-e504-4f0e-97ac-df41a702cbd8"/>
    <ds:schemaRef ds:uri="http://schemas.microsoft.com/office/infopath/2007/PartnerControls"/>
    <ds:schemaRef ds:uri="69761221-6aab-4acc-8dc5-0c4c6002279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8E7791-B55C-42BB-8B7C-478FA8477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2F8E0-32C8-45A8-A093-ACC4DA5E4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851bd-e504-4f0e-97ac-df41a702cbd8"/>
    <ds:schemaRef ds:uri="69761221-6aab-4acc-8dc5-0c4c60022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1745</Words>
  <Application>Microsoft Office PowerPoint</Application>
  <PresentationFormat>Widescreen</PresentationFormat>
  <Paragraphs>226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Lato Medium</vt:lpstr>
      <vt:lpstr>Open Sans</vt:lpstr>
      <vt:lpstr>Arial</vt:lpstr>
      <vt:lpstr>Calibri</vt:lpstr>
      <vt:lpstr>Office Theme</vt:lpstr>
      <vt:lpstr>Office Theme</vt:lpstr>
      <vt:lpstr>Planning Group Meeting #6</vt:lpstr>
      <vt:lpstr>PowerPoint Presentation</vt:lpstr>
      <vt:lpstr>PowerPoint Presentation</vt:lpstr>
      <vt:lpstr>Welcome and Agenda Review</vt:lpstr>
      <vt:lpstr>PowerPoint Presentation</vt:lpstr>
      <vt:lpstr>Participation Guidelines</vt:lpstr>
      <vt:lpstr>Room &amp; Zoom Logistics</vt:lpstr>
      <vt:lpstr>Outcomes and Follow-up from August 17 Planning Group Meeting and September 15 Steering Committee Meeting</vt:lpstr>
      <vt:lpstr>August 17 Planning Group Meeting</vt:lpstr>
      <vt:lpstr>August 17 Planning Group Meeting</vt:lpstr>
      <vt:lpstr>August 17 Planning Group Meeting (cont.)</vt:lpstr>
      <vt:lpstr>Outcomes from September 15 Steering Committee</vt:lpstr>
      <vt:lpstr>Update on New Eel-Russian Facility Proposal and Coordination with Planning Group</vt:lpstr>
      <vt:lpstr>Lake County and Lake Pillsbury Alliance Presentations and Discussion</vt:lpstr>
      <vt:lpstr>Update on Working Group Process and Upcoming Meetings</vt:lpstr>
      <vt:lpstr>Working Group Updates Water Rights &amp; Water Management Working Group</vt:lpstr>
      <vt:lpstr>Working Group Updates Water Rights &amp; Water Management Working Group</vt:lpstr>
      <vt:lpstr>Working Group Updates Water Rights &amp; Water Management Working Group</vt:lpstr>
      <vt:lpstr>Working Group Updates Water Rights &amp; Water Management WG </vt:lpstr>
      <vt:lpstr>Working Group Updates Water Rights &amp; Water Management Working Group</vt:lpstr>
      <vt:lpstr>Working Group Updates Russian River Resiliency Subcommittee</vt:lpstr>
      <vt:lpstr>Working Group Updates Russian River Resiliency Subcommittee</vt:lpstr>
      <vt:lpstr>Public Comment</vt:lpstr>
      <vt:lpstr>Instructions for Public Comment</vt:lpstr>
      <vt:lpstr>Recap of Meeting and Next Steps</vt:lpstr>
      <vt:lpstr>Next Steps and Future Meetings</vt:lpstr>
      <vt:lpstr>Meeting is adjourned.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meeting start at 10</dc:title>
  <dc:creator/>
  <cp:lastModifiedBy/>
  <cp:revision>52</cp:revision>
  <dcterms:created xsi:type="dcterms:W3CDTF">2023-03-01T18:02:02Z</dcterms:created>
  <dcterms:modified xsi:type="dcterms:W3CDTF">2023-11-30T00:22:02Z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0x01010033223FD7EA9AB34094EBA9AB30141758</vt:lpwstr>
  </property>
  <property fmtid="{D5CDD505-2E9C-101B-9397-08002B2CF9AE}" pid="3" name="MediaServiceImageTags">
    <vt:lpwstr/>
  </property>
</Properties>
</file>