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Rothstein" initials="MR" lastIdx="3" clrIdx="0">
    <p:extLst>
      <p:ext uri="{19B8F6BF-5375-455C-9EA6-DF929625EA0E}">
        <p15:presenceInfo xmlns:p15="http://schemas.microsoft.com/office/powerpoint/2012/main" userId="0ef3ce21d2e8f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59" d="100"/>
          <a:sy n="159" d="100"/>
        </p:scale>
        <p:origin x="18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05T06:44:08.391" idx="1">
    <p:pos x="2439" y="2556"/>
    <p:text>Did you mean greater than 3,500 here?</p:text>
    <p:extLst>
      <p:ext uri="{C676402C-5697-4E1C-873F-D02D1690AC5C}">
        <p15:threadingInfo xmlns:p15="http://schemas.microsoft.com/office/powerpoint/2012/main" timeZoneBias="420"/>
      </p:ext>
    </p:extLst>
  </p:cm>
  <p:cm authorId="1" dt="2023-10-05T06:44:58.624" idx="2">
    <p:pos x="2535" y="2652"/>
    <p:text>As presented, it is “less than,” and the previous numbers are ascending.</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05T06:49:36.477" idx="3">
    <p:pos x="2205" y="1678"/>
    <p:text>May want to verbally acknowledge there are seismic risks, but those risks are not dissimilar to other California dams. With the fire suppression and other benefits described, and California, broadly, needing MORE water storage, not less, decommissioning must be approached with considerable caution.</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E75A-8A09-68C3-3F90-586F3E51F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A63941-3DA1-7D90-3BE6-94F2E078D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1D6F23-2C20-5257-FEDD-3C25D9A945C2}"/>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5" name="Footer Placeholder 4">
            <a:extLst>
              <a:ext uri="{FF2B5EF4-FFF2-40B4-BE49-F238E27FC236}">
                <a16:creationId xmlns:a16="http://schemas.microsoft.com/office/drawing/2014/main" id="{E9741FB2-324C-7B2B-086C-E15736164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74A22-61D1-B279-A730-BEFFE9EE1867}"/>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186168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AA77-B444-A6F2-716D-C405163311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AE12AA-32F5-863C-7167-DF6599074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B9FB5-7EBB-4C28-8A15-165B4E3FB90F}"/>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5" name="Footer Placeholder 4">
            <a:extLst>
              <a:ext uri="{FF2B5EF4-FFF2-40B4-BE49-F238E27FC236}">
                <a16:creationId xmlns:a16="http://schemas.microsoft.com/office/drawing/2014/main" id="{72271AF4-EED1-9A9A-5028-2E91C3012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4D28C-AA37-0D9F-2AC4-203E85D1B113}"/>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73942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9F476-5D46-FD2D-65C2-D92CBBB168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AE8A2-680B-ACE3-DF05-6FD636388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CD4F8-D8C1-E797-50EC-45D5DCA936A7}"/>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5" name="Footer Placeholder 4">
            <a:extLst>
              <a:ext uri="{FF2B5EF4-FFF2-40B4-BE49-F238E27FC236}">
                <a16:creationId xmlns:a16="http://schemas.microsoft.com/office/drawing/2014/main" id="{65925A7C-5344-D71B-4BDD-11E07658B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F5F67-523B-17F2-FC69-CE8FD499897E}"/>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418064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5CDD-EAA4-9F9B-B357-2574F560E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FC796-596F-2627-DCB1-C5A0BD18AA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7DF9C-2982-6FC7-3719-B1B15F2EEF3B}"/>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5" name="Footer Placeholder 4">
            <a:extLst>
              <a:ext uri="{FF2B5EF4-FFF2-40B4-BE49-F238E27FC236}">
                <a16:creationId xmlns:a16="http://schemas.microsoft.com/office/drawing/2014/main" id="{263296E2-31D9-4DD9-7B23-C5C0C5DE5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AB683-1C9C-6D06-FDEF-93F65BB8C429}"/>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396658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5E2A-7145-3BBB-CB7F-54443663C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AF371-89A1-6C9B-98EB-D41808C8B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37D289-FAB1-7257-D1F3-5FC15EB5DC98}"/>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5" name="Footer Placeholder 4">
            <a:extLst>
              <a:ext uri="{FF2B5EF4-FFF2-40B4-BE49-F238E27FC236}">
                <a16:creationId xmlns:a16="http://schemas.microsoft.com/office/drawing/2014/main" id="{94D92260-20F7-1709-6D3C-4298693A2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63B50-7127-4A37-BC88-A2C50866CEA7}"/>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79271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791D-0D7D-BBCD-1E92-A5A5EEE51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781C0-5DC2-1393-BBD3-9BA8D9511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A908D6-1AD6-2C5C-81CA-403ABAC80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C0113D-B5E8-EE16-A665-E073C22A3A60}"/>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6" name="Footer Placeholder 5">
            <a:extLst>
              <a:ext uri="{FF2B5EF4-FFF2-40B4-BE49-F238E27FC236}">
                <a16:creationId xmlns:a16="http://schemas.microsoft.com/office/drawing/2014/main" id="{9F7D1C00-AF17-43EA-40E3-7E4533F48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9D51D-C7BD-6256-3310-E175827B4E5C}"/>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416938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5A91-D3F7-3639-4E7F-75D2C0BEB4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730168-F746-1101-50BF-69C14480E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C4C19-8890-C14E-480D-5B257F7DF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6688A-9573-4FDE-1991-FBBD4FD9C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82326-B75D-E950-4EBC-FF9CF90F52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478CC-19A0-CBDB-08ED-BD4861643DD2}"/>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8" name="Footer Placeholder 7">
            <a:extLst>
              <a:ext uri="{FF2B5EF4-FFF2-40B4-BE49-F238E27FC236}">
                <a16:creationId xmlns:a16="http://schemas.microsoft.com/office/drawing/2014/main" id="{BA9BF6EF-5869-FE9D-775F-78358791CE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0F881-CF98-22E7-F9F3-E35D3C73361A}"/>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160678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8587-61CD-91B9-4CE2-424F66DB5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15A979-CACE-6160-A193-7F2D0E3108AB}"/>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4" name="Footer Placeholder 3">
            <a:extLst>
              <a:ext uri="{FF2B5EF4-FFF2-40B4-BE49-F238E27FC236}">
                <a16:creationId xmlns:a16="http://schemas.microsoft.com/office/drawing/2014/main" id="{2A747150-D5E3-AD3F-EAE8-3C514100C6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DAC46B-4E9E-1C6E-279D-57BBF1968410}"/>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372204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43004-BD97-45E6-B60F-93170BA4899A}"/>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3" name="Footer Placeholder 2">
            <a:extLst>
              <a:ext uri="{FF2B5EF4-FFF2-40B4-BE49-F238E27FC236}">
                <a16:creationId xmlns:a16="http://schemas.microsoft.com/office/drawing/2014/main" id="{D09DCA89-290D-ADDB-EDDA-DBA5244434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9AC806-2FFD-CC53-EA30-496204E3EFDF}"/>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19000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45D5-60F0-25B7-8B79-88C0D7F41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BF17AD-1EBD-AC68-ABC5-5F2D251C5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AE8D1B-E69E-693B-2490-9019E511F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D4D4C-F73C-D189-E613-D57969BB85EA}"/>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6" name="Footer Placeholder 5">
            <a:extLst>
              <a:ext uri="{FF2B5EF4-FFF2-40B4-BE49-F238E27FC236}">
                <a16:creationId xmlns:a16="http://schemas.microsoft.com/office/drawing/2014/main" id="{8DC702C9-D49D-FCC2-2611-A6B4509C2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49B10-557E-8DB0-CFD8-A0E164716C5C}"/>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114547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10D3-A0C4-68B9-E8A4-5E5B2CAFF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7D8DB-51C5-70DD-5F58-E02E8E817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6E6D8-A132-30C2-7C70-F165D4915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EE779-016B-5B1D-E269-029CF10C2838}"/>
              </a:ext>
            </a:extLst>
          </p:cNvPr>
          <p:cNvSpPr>
            <a:spLocks noGrp="1"/>
          </p:cNvSpPr>
          <p:nvPr>
            <p:ph type="dt" sz="half" idx="10"/>
          </p:nvPr>
        </p:nvSpPr>
        <p:spPr/>
        <p:txBody>
          <a:bodyPr/>
          <a:lstStyle/>
          <a:p>
            <a:fld id="{8653129C-B508-4A35-BD6E-396DE92E02A5}" type="datetimeFigureOut">
              <a:rPr lang="en-US" smtClean="0"/>
              <a:t>10/5/23</a:t>
            </a:fld>
            <a:endParaRPr lang="en-US"/>
          </a:p>
        </p:txBody>
      </p:sp>
      <p:sp>
        <p:nvSpPr>
          <p:cNvPr id="6" name="Footer Placeholder 5">
            <a:extLst>
              <a:ext uri="{FF2B5EF4-FFF2-40B4-BE49-F238E27FC236}">
                <a16:creationId xmlns:a16="http://schemas.microsoft.com/office/drawing/2014/main" id="{C78138AD-B082-235C-4125-F30D31FB4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B7010-FE84-FD90-AB24-07D0032EF0BA}"/>
              </a:ext>
            </a:extLst>
          </p:cNvPr>
          <p:cNvSpPr>
            <a:spLocks noGrp="1"/>
          </p:cNvSpPr>
          <p:nvPr>
            <p:ph type="sldNum" sz="quarter" idx="12"/>
          </p:nvPr>
        </p:nvSpPr>
        <p:spPr/>
        <p:txBody>
          <a:bodyPr/>
          <a:lstStyle/>
          <a:p>
            <a:fld id="{A5133FA9-04C1-4238-A1A9-00B650BDBC8B}" type="slidenum">
              <a:rPr lang="en-US" smtClean="0"/>
              <a:t>‹#›</a:t>
            </a:fld>
            <a:endParaRPr lang="en-US"/>
          </a:p>
        </p:txBody>
      </p:sp>
    </p:spTree>
    <p:extLst>
      <p:ext uri="{BB962C8B-B14F-4D97-AF65-F5344CB8AC3E}">
        <p14:creationId xmlns:p14="http://schemas.microsoft.com/office/powerpoint/2010/main" val="28318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FA24A-FA03-9C19-5DA8-9213062B6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9440D-59C5-A1C1-8034-FCB1522CE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CDAB3-184D-983A-A3DF-676317B3E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3129C-B508-4A35-BD6E-396DE92E02A5}" type="datetimeFigureOut">
              <a:rPr lang="en-US" smtClean="0"/>
              <a:t>10/5/23</a:t>
            </a:fld>
            <a:endParaRPr lang="en-US"/>
          </a:p>
        </p:txBody>
      </p:sp>
      <p:sp>
        <p:nvSpPr>
          <p:cNvPr id="5" name="Footer Placeholder 4">
            <a:extLst>
              <a:ext uri="{FF2B5EF4-FFF2-40B4-BE49-F238E27FC236}">
                <a16:creationId xmlns:a16="http://schemas.microsoft.com/office/drawing/2014/main" id="{CB07B61B-E12F-379B-39AA-5E2D2F150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09178-49D0-D115-B2DB-EBE98EFB1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33FA9-04C1-4238-A1A9-00B650BDBC8B}" type="slidenum">
              <a:rPr lang="en-US" smtClean="0"/>
              <a:t>‹#›</a:t>
            </a:fld>
            <a:endParaRPr lang="en-US"/>
          </a:p>
        </p:txBody>
      </p:sp>
    </p:spTree>
    <p:extLst>
      <p:ext uri="{BB962C8B-B14F-4D97-AF65-F5344CB8AC3E}">
        <p14:creationId xmlns:p14="http://schemas.microsoft.com/office/powerpoint/2010/main" val="92361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fluential California congressman opposes Sonoma County-backed plan to  drain Lake Pillsbury">
            <a:extLst>
              <a:ext uri="{FF2B5EF4-FFF2-40B4-BE49-F238E27FC236}">
                <a16:creationId xmlns:a16="http://schemas.microsoft.com/office/drawing/2014/main" id="{B84EC4CB-DF28-55B5-8268-67774D164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41" r="13818" b="315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E5E8BF-2E15-C112-8D4C-7E657F667166}"/>
              </a:ext>
            </a:extLst>
          </p:cNvPr>
          <p:cNvSpPr>
            <a:spLocks noGrp="1"/>
          </p:cNvSpPr>
          <p:nvPr>
            <p:ph type="ctrTitle"/>
          </p:nvPr>
        </p:nvSpPr>
        <p:spPr>
          <a:xfrm>
            <a:off x="477981" y="1122363"/>
            <a:ext cx="4023360" cy="3204134"/>
          </a:xfrm>
        </p:spPr>
        <p:txBody>
          <a:bodyPr anchor="b">
            <a:normAutofit/>
          </a:bodyPr>
          <a:lstStyle/>
          <a:p>
            <a:pPr algn="l"/>
            <a:r>
              <a:rPr lang="en-US" sz="5400" dirty="0"/>
              <a:t>Lake Pillsbury</a:t>
            </a:r>
          </a:p>
        </p:txBody>
      </p:sp>
      <p:sp>
        <p:nvSpPr>
          <p:cNvPr id="3" name="Subtitle 2">
            <a:extLst>
              <a:ext uri="{FF2B5EF4-FFF2-40B4-BE49-F238E27FC236}">
                <a16:creationId xmlns:a16="http://schemas.microsoft.com/office/drawing/2014/main" id="{B14C5008-7109-A185-AA5B-85FF80AA82C5}"/>
              </a:ext>
            </a:extLst>
          </p:cNvPr>
          <p:cNvSpPr>
            <a:spLocks noGrp="1"/>
          </p:cNvSpPr>
          <p:nvPr>
            <p:ph type="subTitle" idx="1"/>
          </p:nvPr>
        </p:nvSpPr>
        <p:spPr>
          <a:xfrm>
            <a:off x="477980" y="4872922"/>
            <a:ext cx="4023359" cy="1208141"/>
          </a:xfrm>
        </p:spPr>
        <p:txBody>
          <a:bodyPr>
            <a:normAutofit/>
          </a:bodyPr>
          <a:lstStyle/>
          <a:p>
            <a:pPr algn="l"/>
            <a:r>
              <a:rPr lang="en-US" sz="2800" dirty="0"/>
              <a:t>Interconnected</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55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7D088222-A918-29BD-3DBE-52181DD5B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19" r="14414"/>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C76DEE-FB72-D10B-F05A-F929A251CAB3}"/>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C65756AE-B8C1-B6F8-72D5-4549E4DA87BC}"/>
              </a:ext>
            </a:extLst>
          </p:cNvPr>
          <p:cNvSpPr>
            <a:spLocks noGrp="1"/>
          </p:cNvSpPr>
          <p:nvPr>
            <p:ph idx="1"/>
          </p:nvPr>
        </p:nvSpPr>
        <p:spPr>
          <a:xfrm>
            <a:off x="838200" y="2007077"/>
            <a:ext cx="4233111" cy="4237310"/>
          </a:xfrm>
        </p:spPr>
        <p:txBody>
          <a:bodyPr>
            <a:normAutofit/>
          </a:bodyPr>
          <a:lstStyle/>
          <a:p>
            <a:r>
              <a:rPr lang="en-US" dirty="0"/>
              <a:t>Ecology</a:t>
            </a:r>
          </a:p>
          <a:p>
            <a:pPr lvl="1"/>
            <a:r>
              <a:rPr lang="en-US" sz="2600" dirty="0"/>
              <a:t>Elk Herd</a:t>
            </a:r>
          </a:p>
          <a:p>
            <a:pPr lvl="1"/>
            <a:r>
              <a:rPr lang="en-US" sz="2600" dirty="0"/>
              <a:t>Fish</a:t>
            </a:r>
          </a:p>
          <a:p>
            <a:pPr lvl="1"/>
            <a:r>
              <a:rPr lang="en-US" sz="2600" dirty="0"/>
              <a:t>Birds</a:t>
            </a:r>
          </a:p>
          <a:p>
            <a:r>
              <a:rPr lang="en-US" dirty="0"/>
              <a:t>Economy</a:t>
            </a:r>
          </a:p>
          <a:p>
            <a:pPr lvl="1"/>
            <a:r>
              <a:rPr lang="en-US" sz="2600" dirty="0"/>
              <a:t>$750k in Lake County tax revenue</a:t>
            </a:r>
          </a:p>
          <a:p>
            <a:pPr lvl="1"/>
            <a:r>
              <a:rPr lang="en-US" sz="2600" dirty="0"/>
              <a:t>Lake County Destination</a:t>
            </a:r>
          </a:p>
          <a:p>
            <a:pPr lvl="1"/>
            <a:r>
              <a:rPr lang="en-US" sz="2600" dirty="0"/>
              <a:t>$40 million property value</a:t>
            </a:r>
            <a:endParaRPr lang="en-US" sz="2000" dirty="0"/>
          </a:p>
        </p:txBody>
      </p:sp>
    </p:spTree>
    <p:extLst>
      <p:ext uri="{BB962C8B-B14F-4D97-AF65-F5344CB8AC3E}">
        <p14:creationId xmlns:p14="http://schemas.microsoft.com/office/powerpoint/2010/main" val="243601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ED1C13-A23E-FA30-0F9A-8252D845DDA8}"/>
              </a:ext>
            </a:extLst>
          </p:cNvPr>
          <p:cNvPicPr>
            <a:picLocks noChangeAspect="1"/>
          </p:cNvPicPr>
          <p:nvPr/>
        </p:nvPicPr>
        <p:blipFill rotWithShape="1">
          <a:blip r:embed="rId2"/>
          <a:srcRect l="121" r="122"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9E0268-F42A-5C02-5025-84287E734DF4}"/>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00816B1E-8FEC-72A9-0436-E22410518D7D}"/>
              </a:ext>
            </a:extLst>
          </p:cNvPr>
          <p:cNvSpPr>
            <a:spLocks noGrp="1"/>
          </p:cNvSpPr>
          <p:nvPr>
            <p:ph idx="1"/>
          </p:nvPr>
        </p:nvSpPr>
        <p:spPr>
          <a:xfrm>
            <a:off x="838200" y="2033338"/>
            <a:ext cx="4227095" cy="4185737"/>
          </a:xfrm>
        </p:spPr>
        <p:txBody>
          <a:bodyPr>
            <a:normAutofit fontScale="92500" lnSpcReduction="10000"/>
          </a:bodyPr>
          <a:lstStyle/>
          <a:p>
            <a:r>
              <a:rPr lang="en-US" sz="3000" dirty="0"/>
              <a:t>Fire Mitigation</a:t>
            </a:r>
          </a:p>
          <a:p>
            <a:pPr lvl="1"/>
            <a:r>
              <a:rPr lang="en-US" sz="2800" dirty="0"/>
              <a:t>Water Source for largest California fires</a:t>
            </a:r>
          </a:p>
          <a:p>
            <a:pPr lvl="2"/>
            <a:r>
              <a:rPr lang="en-US" sz="2800" dirty="0"/>
              <a:t>August Complex</a:t>
            </a:r>
          </a:p>
          <a:p>
            <a:pPr lvl="3"/>
            <a:r>
              <a:rPr lang="en-US" sz="2800" dirty="0"/>
              <a:t>#1 largest California fire</a:t>
            </a:r>
          </a:p>
          <a:p>
            <a:pPr lvl="3"/>
            <a:r>
              <a:rPr lang="en-US" sz="2800" dirty="0"/>
              <a:t>1,032,648 acres</a:t>
            </a:r>
          </a:p>
          <a:p>
            <a:pPr lvl="2"/>
            <a:r>
              <a:rPr lang="en-US" sz="2800" dirty="0"/>
              <a:t>Mendocino Complex</a:t>
            </a:r>
          </a:p>
          <a:p>
            <a:pPr lvl="3"/>
            <a:r>
              <a:rPr lang="en-US" sz="2800" dirty="0"/>
              <a:t>#3 largest California Fire</a:t>
            </a:r>
          </a:p>
          <a:p>
            <a:pPr lvl="3"/>
            <a:r>
              <a:rPr lang="en-US" sz="2800" dirty="0"/>
              <a:t>459,123 acres</a:t>
            </a:r>
          </a:p>
        </p:txBody>
      </p:sp>
    </p:spTree>
    <p:extLst>
      <p:ext uri="{BB962C8B-B14F-4D97-AF65-F5344CB8AC3E}">
        <p14:creationId xmlns:p14="http://schemas.microsoft.com/office/powerpoint/2010/main" val="259618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ncertainty over Potter Valley Power Plant, Eel River diversions continues  to grow">
            <a:extLst>
              <a:ext uri="{FF2B5EF4-FFF2-40B4-BE49-F238E27FC236}">
                <a16:creationId xmlns:a16="http://schemas.microsoft.com/office/drawing/2014/main" id="{8B061536-52F6-428F-D4A7-5D74330E1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F75A8B-E6C4-261C-4B70-555448DD38D4}"/>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AAEAEF53-E4BE-F38E-BD85-6D3220991BAA}"/>
              </a:ext>
            </a:extLst>
          </p:cNvPr>
          <p:cNvSpPr>
            <a:spLocks noGrp="1"/>
          </p:cNvSpPr>
          <p:nvPr>
            <p:ph idx="1"/>
          </p:nvPr>
        </p:nvSpPr>
        <p:spPr>
          <a:xfrm>
            <a:off x="838200" y="2033338"/>
            <a:ext cx="4377489" cy="4173705"/>
          </a:xfrm>
        </p:spPr>
        <p:txBody>
          <a:bodyPr>
            <a:normAutofit fontScale="92500" lnSpcReduction="10000"/>
          </a:bodyPr>
          <a:lstStyle/>
          <a:p>
            <a:r>
              <a:rPr lang="en-US" sz="3000" dirty="0"/>
              <a:t>Water Source</a:t>
            </a:r>
          </a:p>
          <a:p>
            <a:pPr lvl="1"/>
            <a:r>
              <a:rPr lang="en-US" sz="2800" dirty="0"/>
              <a:t>Homeowners/Businesses</a:t>
            </a:r>
          </a:p>
          <a:p>
            <a:pPr lvl="2"/>
            <a:r>
              <a:rPr lang="en-US" sz="2800" dirty="0"/>
              <a:t>Well Access</a:t>
            </a:r>
          </a:p>
          <a:p>
            <a:pPr lvl="1"/>
            <a:r>
              <a:rPr lang="en-US" sz="2800" dirty="0"/>
              <a:t>Agriculture</a:t>
            </a:r>
          </a:p>
          <a:p>
            <a:pPr lvl="2"/>
            <a:r>
              <a:rPr lang="en-US" sz="2800" dirty="0"/>
              <a:t>Potter Valley Farms</a:t>
            </a:r>
          </a:p>
          <a:p>
            <a:pPr lvl="2"/>
            <a:r>
              <a:rPr lang="en-US" sz="2800" dirty="0"/>
              <a:t>Russian River Farms</a:t>
            </a:r>
          </a:p>
          <a:p>
            <a:pPr lvl="1"/>
            <a:r>
              <a:rPr lang="en-US" sz="2800" dirty="0"/>
              <a:t>Water Utility Districts</a:t>
            </a:r>
          </a:p>
          <a:p>
            <a:pPr lvl="2"/>
            <a:r>
              <a:rPr lang="en-US" sz="2800" dirty="0"/>
              <a:t>Sonoma Water</a:t>
            </a:r>
          </a:p>
          <a:p>
            <a:pPr lvl="2"/>
            <a:r>
              <a:rPr lang="en-US" sz="2800" dirty="0"/>
              <a:t>South to Marin County</a:t>
            </a:r>
            <a:endParaRPr lang="en-US" dirty="0"/>
          </a:p>
        </p:txBody>
      </p:sp>
    </p:spTree>
    <p:extLst>
      <p:ext uri="{BB962C8B-B14F-4D97-AF65-F5344CB8AC3E}">
        <p14:creationId xmlns:p14="http://schemas.microsoft.com/office/powerpoint/2010/main" val="270439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requently Asked Questions – Two-Basin Solution Partnership">
            <a:extLst>
              <a:ext uri="{FF2B5EF4-FFF2-40B4-BE49-F238E27FC236}">
                <a16:creationId xmlns:a16="http://schemas.microsoft.com/office/drawing/2014/main" id="{43FCAF29-D943-C66C-5274-68F646EF3A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47"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F75A8B-E6C4-261C-4B70-555448DD38D4}"/>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AAEAEF53-E4BE-F38E-BD85-6D3220991BAA}"/>
              </a:ext>
            </a:extLst>
          </p:cNvPr>
          <p:cNvSpPr>
            <a:spLocks noGrp="1"/>
          </p:cNvSpPr>
          <p:nvPr>
            <p:ph idx="1"/>
          </p:nvPr>
        </p:nvSpPr>
        <p:spPr>
          <a:xfrm>
            <a:off x="838200" y="2003262"/>
            <a:ext cx="4365458" cy="4265194"/>
          </a:xfrm>
        </p:spPr>
        <p:txBody>
          <a:bodyPr>
            <a:noAutofit/>
          </a:bodyPr>
          <a:lstStyle/>
          <a:p>
            <a:r>
              <a:rPr lang="en-US" dirty="0"/>
              <a:t>Fish</a:t>
            </a:r>
          </a:p>
          <a:p>
            <a:pPr lvl="1"/>
            <a:r>
              <a:rPr lang="en-US" sz="2600" dirty="0"/>
              <a:t>Van Arsdale Chinook Salmon</a:t>
            </a:r>
          </a:p>
          <a:p>
            <a:pPr lvl="2"/>
            <a:r>
              <a:rPr lang="en-US" sz="2600" dirty="0"/>
              <a:t>1947 – 1,000</a:t>
            </a:r>
          </a:p>
          <a:p>
            <a:pPr lvl="2"/>
            <a:r>
              <a:rPr lang="en-US" sz="2600" dirty="0"/>
              <a:t>1996 – 1,750</a:t>
            </a:r>
          </a:p>
          <a:p>
            <a:pPr lvl="2"/>
            <a:r>
              <a:rPr lang="en-US" sz="2600" dirty="0"/>
              <a:t>2012 - &lt;3,500</a:t>
            </a:r>
          </a:p>
          <a:p>
            <a:pPr lvl="1"/>
            <a:r>
              <a:rPr lang="en-US" sz="2600" dirty="0"/>
              <a:t>Sacramento Pike Minnow</a:t>
            </a:r>
          </a:p>
          <a:p>
            <a:pPr lvl="1"/>
            <a:r>
              <a:rPr lang="en-US" sz="2600" dirty="0"/>
              <a:t>Cold Water</a:t>
            </a:r>
          </a:p>
          <a:p>
            <a:pPr lvl="2"/>
            <a:r>
              <a:rPr lang="en-US" sz="2600" dirty="0" err="1"/>
              <a:t>CalTrout</a:t>
            </a:r>
            <a:r>
              <a:rPr lang="en-US" sz="2600" dirty="0"/>
              <a:t> FERC Request Letter</a:t>
            </a:r>
          </a:p>
        </p:txBody>
      </p:sp>
    </p:spTree>
    <p:extLst>
      <p:ext uri="{BB962C8B-B14F-4D97-AF65-F5344CB8AC3E}">
        <p14:creationId xmlns:p14="http://schemas.microsoft.com/office/powerpoint/2010/main" val="36383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cott Dam gates to stay open, meaning Lake Pillsbury diversions to remain  at drought levels">
            <a:extLst>
              <a:ext uri="{FF2B5EF4-FFF2-40B4-BE49-F238E27FC236}">
                <a16:creationId xmlns:a16="http://schemas.microsoft.com/office/drawing/2014/main" id="{5DEF54CE-1C7F-B44C-59AF-4D4CA1378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99"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14BB7-E43E-C594-85E0-ABE0D388A821}"/>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FB06F0C7-5D59-A250-5232-F3D5118ABB08}"/>
              </a:ext>
            </a:extLst>
          </p:cNvPr>
          <p:cNvSpPr>
            <a:spLocks noGrp="1"/>
          </p:cNvSpPr>
          <p:nvPr>
            <p:ph idx="1"/>
          </p:nvPr>
        </p:nvSpPr>
        <p:spPr>
          <a:xfrm>
            <a:off x="838200" y="2033340"/>
            <a:ext cx="4335379" cy="4239879"/>
          </a:xfrm>
        </p:spPr>
        <p:txBody>
          <a:bodyPr>
            <a:normAutofit fontScale="92500" lnSpcReduction="10000"/>
          </a:bodyPr>
          <a:lstStyle/>
          <a:p>
            <a:r>
              <a:rPr lang="en-US" sz="3000" dirty="0"/>
              <a:t>If Decommission Occurs</a:t>
            </a:r>
          </a:p>
          <a:p>
            <a:pPr lvl="1"/>
            <a:r>
              <a:rPr lang="en-US" sz="2800" dirty="0"/>
              <a:t>Economy</a:t>
            </a:r>
          </a:p>
          <a:p>
            <a:pPr lvl="2"/>
            <a:r>
              <a:rPr lang="en-US" sz="2800" dirty="0"/>
              <a:t>Tax Backfill</a:t>
            </a:r>
          </a:p>
          <a:p>
            <a:pPr lvl="2"/>
            <a:r>
              <a:rPr lang="en-US" sz="2800" dirty="0"/>
              <a:t>Economic Plan</a:t>
            </a:r>
          </a:p>
          <a:p>
            <a:pPr lvl="1"/>
            <a:r>
              <a:rPr lang="en-US" sz="2800" dirty="0"/>
              <a:t>Ecology</a:t>
            </a:r>
          </a:p>
          <a:p>
            <a:pPr lvl="2"/>
            <a:r>
              <a:rPr lang="en-US" sz="2800" dirty="0"/>
              <a:t>Full Restoration</a:t>
            </a:r>
          </a:p>
          <a:p>
            <a:pPr lvl="2"/>
            <a:r>
              <a:rPr lang="en-US" sz="2800" dirty="0"/>
              <a:t>Full Clean Up</a:t>
            </a:r>
          </a:p>
          <a:p>
            <a:pPr lvl="1"/>
            <a:r>
              <a:rPr lang="en-US" sz="2800" dirty="0"/>
              <a:t>Fire Mitigation</a:t>
            </a:r>
          </a:p>
          <a:p>
            <a:pPr lvl="1"/>
            <a:r>
              <a:rPr lang="en-US" sz="2800" dirty="0"/>
              <a:t>Water Source</a:t>
            </a:r>
          </a:p>
          <a:p>
            <a:pPr lvl="1"/>
            <a:r>
              <a:rPr lang="en-US" sz="2800" dirty="0"/>
              <a:t>Fish</a:t>
            </a:r>
          </a:p>
          <a:p>
            <a:pPr lvl="1"/>
            <a:endParaRPr lang="en-US" sz="2800" dirty="0"/>
          </a:p>
          <a:p>
            <a:pPr lvl="1"/>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190693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4B3B243D-EAC3-F303-0706-0B4BA462E02E}"/>
              </a:ext>
            </a:extLst>
          </p:cNvPr>
          <p:cNvGraphicFramePr>
            <a:graphicFrameLocks noChangeAspect="1"/>
          </p:cNvGraphicFramePr>
          <p:nvPr>
            <p:extLst>
              <p:ext uri="{D42A27DB-BD31-4B8C-83A1-F6EECF244321}">
                <p14:modId xmlns:p14="http://schemas.microsoft.com/office/powerpoint/2010/main" val="2679132811"/>
              </p:ext>
            </p:extLst>
          </p:nvPr>
        </p:nvGraphicFramePr>
        <p:xfrm>
          <a:off x="5299911" y="734654"/>
          <a:ext cx="8436142" cy="5863329"/>
        </p:xfrm>
        <a:graphic>
          <a:graphicData uri="http://schemas.openxmlformats.org/presentationml/2006/ole">
            <mc:AlternateContent xmlns:mc="http://schemas.openxmlformats.org/markup-compatibility/2006">
              <mc:Choice xmlns:v="urn:schemas-microsoft-com:vml" Requires="v">
                <p:oleObj r:id="rId2" imgW="6382440" imgH="4434840" progId="">
                  <p:embed/>
                </p:oleObj>
              </mc:Choice>
              <mc:Fallback>
                <p:oleObj r:id="rId2" imgW="6382440" imgH="4434840" progId="">
                  <p:embed/>
                  <p:pic>
                    <p:nvPicPr>
                      <p:cNvPr id="6" name="Object 5">
                        <a:extLst>
                          <a:ext uri="{FF2B5EF4-FFF2-40B4-BE49-F238E27FC236}">
                            <a16:creationId xmlns:a16="http://schemas.microsoft.com/office/drawing/2014/main" id="{4B3B243D-EAC3-F303-0706-0B4BA462E02E}"/>
                          </a:ext>
                        </a:extLst>
                      </p:cNvPr>
                      <p:cNvPicPr/>
                      <p:nvPr/>
                    </p:nvPicPr>
                    <p:blipFill>
                      <a:blip r:embed="rId3"/>
                      <a:stretch>
                        <a:fillRect/>
                      </a:stretch>
                    </p:blipFill>
                    <p:spPr>
                      <a:xfrm>
                        <a:off x="5299911" y="734654"/>
                        <a:ext cx="8436142" cy="5863329"/>
                      </a:xfrm>
                      <a:prstGeom prst="rect">
                        <a:avLst/>
                      </a:prstGeom>
                      <a:gradFill flip="none" rotWithShape="1">
                        <a:gsLst>
                          <a:gs pos="22000">
                            <a:srgbClr val="D5DFF1">
                              <a:alpha val="0"/>
                            </a:srgbClr>
                          </a:gs>
                          <a:gs pos="0">
                            <a:schemeClr val="accent1">
                              <a:lumMod val="5000"/>
                              <a:lumOff val="95000"/>
                            </a:schemeClr>
                          </a:gs>
                        </a:gsLst>
                        <a:lin ang="0" scaled="1"/>
                        <a:tileRect/>
                      </a:gradFill>
                    </p:spPr>
                  </p:pic>
                </p:oleObj>
              </mc:Fallback>
            </mc:AlternateContent>
          </a:graphicData>
        </a:graphic>
      </p:graphicFrame>
      <p:sp>
        <p:nvSpPr>
          <p:cNvPr id="7" name="Rectangle 6">
            <a:extLst>
              <a:ext uri="{FF2B5EF4-FFF2-40B4-BE49-F238E27FC236}">
                <a16:creationId xmlns:a16="http://schemas.microsoft.com/office/drawing/2014/main" id="{A9CF6321-4374-D48C-CDCE-A5C637D8491D}"/>
              </a:ext>
            </a:extLst>
          </p:cNvPr>
          <p:cNvSpPr/>
          <p:nvPr/>
        </p:nvSpPr>
        <p:spPr>
          <a:xfrm>
            <a:off x="1600204" y="0"/>
            <a:ext cx="6888079" cy="7236995"/>
          </a:xfrm>
          <a:prstGeom prst="rect">
            <a:avLst/>
          </a:prstGeom>
          <a:gradFill>
            <a:gsLst>
              <a:gs pos="100000">
                <a:schemeClr val="bg1">
                  <a:alpha val="0"/>
                </a:schemeClr>
              </a:gs>
              <a:gs pos="50500">
                <a:srgbClr val="FFFFFF"/>
              </a:gs>
              <a:gs pos="0">
                <a:schemeClr val="bg1"/>
              </a:gs>
            </a:gsLst>
            <a:lin ang="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14BB7-E43E-C594-85E0-ABE0D388A821}"/>
              </a:ext>
            </a:extLst>
          </p:cNvPr>
          <p:cNvSpPr>
            <a:spLocks noGrp="1"/>
          </p:cNvSpPr>
          <p:nvPr>
            <p:ph type="title"/>
          </p:nvPr>
        </p:nvSpPr>
        <p:spPr>
          <a:xfrm>
            <a:off x="838200" y="665920"/>
            <a:ext cx="10515600" cy="1325563"/>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FB06F0C7-5D59-A250-5232-F3D5118ABB08}"/>
              </a:ext>
            </a:extLst>
          </p:cNvPr>
          <p:cNvSpPr>
            <a:spLocks noGrp="1"/>
          </p:cNvSpPr>
          <p:nvPr>
            <p:ph idx="1"/>
          </p:nvPr>
        </p:nvSpPr>
        <p:spPr>
          <a:xfrm>
            <a:off x="380997" y="2048214"/>
            <a:ext cx="10515600" cy="5032376"/>
          </a:xfrm>
        </p:spPr>
        <p:txBody>
          <a:bodyPr>
            <a:normAutofit lnSpcReduction="10000"/>
          </a:bodyPr>
          <a:lstStyle/>
          <a:p>
            <a:pPr lvl="1"/>
            <a:r>
              <a:rPr lang="en-US" sz="2800" dirty="0"/>
              <a:t>Climate Change</a:t>
            </a:r>
          </a:p>
          <a:p>
            <a:pPr lvl="2"/>
            <a:r>
              <a:rPr lang="en-US" sz="2600" dirty="0"/>
              <a:t>Drought</a:t>
            </a:r>
          </a:p>
          <a:p>
            <a:pPr lvl="3"/>
            <a:r>
              <a:rPr lang="en-US" sz="2600" dirty="0"/>
              <a:t>No Water Inflow</a:t>
            </a:r>
          </a:p>
          <a:p>
            <a:pPr lvl="3"/>
            <a:r>
              <a:rPr lang="en-US" sz="2600" dirty="0"/>
              <a:t>Limited Diversion Flows</a:t>
            </a:r>
          </a:p>
          <a:p>
            <a:pPr lvl="3"/>
            <a:r>
              <a:rPr lang="en-US" sz="2600" dirty="0"/>
              <a:t>Drought Impacts</a:t>
            </a:r>
          </a:p>
          <a:p>
            <a:pPr lvl="3"/>
            <a:r>
              <a:rPr lang="en-US" sz="2600" dirty="0"/>
              <a:t>Prevents Greater Emergencies</a:t>
            </a:r>
          </a:p>
          <a:p>
            <a:pPr lvl="2"/>
            <a:r>
              <a:rPr lang="en-US" sz="2600" dirty="0"/>
              <a:t>Flood</a:t>
            </a:r>
          </a:p>
          <a:p>
            <a:pPr lvl="3"/>
            <a:r>
              <a:rPr lang="en-US" sz="2600" dirty="0"/>
              <a:t>No barrier storing water</a:t>
            </a:r>
          </a:p>
          <a:p>
            <a:pPr lvl="3"/>
            <a:r>
              <a:rPr lang="en-US" sz="2600" dirty="0"/>
              <a:t>Prevents greater emergencies</a:t>
            </a:r>
          </a:p>
          <a:p>
            <a:pPr lvl="2"/>
            <a:r>
              <a:rPr lang="en-US" sz="2600" dirty="0"/>
              <a:t>Fish</a:t>
            </a:r>
          </a:p>
          <a:p>
            <a:pPr lvl="3"/>
            <a:r>
              <a:rPr lang="en-US" sz="2600" dirty="0"/>
              <a:t>Ocean Issues</a:t>
            </a:r>
          </a:p>
          <a:p>
            <a:pPr lvl="3"/>
            <a:r>
              <a:rPr lang="en-US" sz="2600" dirty="0"/>
              <a:t>Water Levels</a:t>
            </a:r>
          </a:p>
          <a:p>
            <a:pPr lvl="3"/>
            <a:endParaRPr lang="en-US" dirty="0"/>
          </a:p>
          <a:p>
            <a:pPr lvl="3"/>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11455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istoric Scales Stock Photo - Download Image Now - Balance Beam, Weight  Scale, No People - iStock">
            <a:extLst>
              <a:ext uri="{FF2B5EF4-FFF2-40B4-BE49-F238E27FC236}">
                <a16:creationId xmlns:a16="http://schemas.microsoft.com/office/drawing/2014/main" id="{7CC2F9D6-254F-32C7-1FB3-8345C065E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7"/>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4E8265-FB87-5C0C-F9A4-B0DC82DB9884}"/>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F893F89A-AB12-6BE3-4703-602674F7A816}"/>
              </a:ext>
            </a:extLst>
          </p:cNvPr>
          <p:cNvSpPr>
            <a:spLocks noGrp="1"/>
          </p:cNvSpPr>
          <p:nvPr>
            <p:ph idx="1"/>
          </p:nvPr>
        </p:nvSpPr>
        <p:spPr>
          <a:xfrm>
            <a:off x="838200" y="1931068"/>
            <a:ext cx="4828674" cy="4245895"/>
          </a:xfrm>
        </p:spPr>
        <p:txBody>
          <a:bodyPr>
            <a:noAutofit/>
          </a:bodyPr>
          <a:lstStyle/>
          <a:p>
            <a:r>
              <a:rPr lang="en-US" dirty="0"/>
              <a:t>Cost Analysis</a:t>
            </a:r>
          </a:p>
          <a:p>
            <a:pPr lvl="1"/>
            <a:r>
              <a:rPr lang="en-US" sz="2000" dirty="0"/>
              <a:t>Keep Scott Dam</a:t>
            </a:r>
          </a:p>
          <a:p>
            <a:pPr lvl="2"/>
            <a:r>
              <a:rPr lang="en-US" dirty="0"/>
              <a:t>Known results</a:t>
            </a:r>
          </a:p>
          <a:p>
            <a:pPr lvl="2"/>
            <a:r>
              <a:rPr lang="en-US" dirty="0"/>
              <a:t>Assist with climate change</a:t>
            </a:r>
          </a:p>
          <a:p>
            <a:pPr lvl="2"/>
            <a:r>
              <a:rPr lang="en-US" dirty="0"/>
              <a:t>Doesn’t destroy communities</a:t>
            </a:r>
          </a:p>
          <a:p>
            <a:pPr lvl="2"/>
            <a:r>
              <a:rPr lang="en-US" dirty="0"/>
              <a:t>Does not require a new water storage</a:t>
            </a:r>
          </a:p>
          <a:p>
            <a:pPr lvl="1"/>
            <a:r>
              <a:rPr lang="en-US" sz="2000" dirty="0"/>
              <a:t>Decommission Scott Dam</a:t>
            </a:r>
          </a:p>
          <a:p>
            <a:pPr lvl="2"/>
            <a:r>
              <a:rPr lang="en-US" dirty="0"/>
              <a:t>Unknown results</a:t>
            </a:r>
          </a:p>
          <a:p>
            <a:pPr lvl="2"/>
            <a:r>
              <a:rPr lang="en-US" dirty="0"/>
              <a:t>Does not assist with climate change</a:t>
            </a:r>
          </a:p>
          <a:p>
            <a:pPr lvl="2"/>
            <a:r>
              <a:rPr lang="en-US" dirty="0"/>
              <a:t>Destroys community</a:t>
            </a:r>
          </a:p>
          <a:p>
            <a:pPr lvl="2"/>
            <a:r>
              <a:rPr lang="en-US" dirty="0"/>
              <a:t>Will require a new water storage</a:t>
            </a:r>
            <a:endParaRPr lang="en-US" sz="2600" dirty="0"/>
          </a:p>
        </p:txBody>
      </p:sp>
    </p:spTree>
    <p:extLst>
      <p:ext uri="{BB962C8B-B14F-4D97-AF65-F5344CB8AC3E}">
        <p14:creationId xmlns:p14="http://schemas.microsoft.com/office/powerpoint/2010/main" val="81517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Lake Pillsbury allows you to unplug in Lake County California. | Lakes in  california, Lake county, Mendocino national forest">
            <a:extLst>
              <a:ext uri="{FF2B5EF4-FFF2-40B4-BE49-F238E27FC236}">
                <a16:creationId xmlns:a16="http://schemas.microsoft.com/office/drawing/2014/main" id="{9A187435-1C20-A1FB-48C5-1FC713465D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717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7381EB-AA3E-0687-1B09-2084090196D7}"/>
              </a:ext>
            </a:extLst>
          </p:cNvPr>
          <p:cNvSpPr>
            <a:spLocks noGrp="1"/>
          </p:cNvSpPr>
          <p:nvPr>
            <p:ph type="title"/>
          </p:nvPr>
        </p:nvSpPr>
        <p:spPr>
          <a:xfrm>
            <a:off x="838200" y="365125"/>
            <a:ext cx="3822189" cy="1899912"/>
          </a:xfrm>
        </p:spPr>
        <p:txBody>
          <a:bodyPr>
            <a:normAutofit/>
          </a:bodyPr>
          <a:lstStyle/>
          <a:p>
            <a:r>
              <a:rPr lang="en-US" sz="4800" dirty="0"/>
              <a:t>Lake Pillsbury</a:t>
            </a:r>
          </a:p>
        </p:txBody>
      </p:sp>
      <p:sp>
        <p:nvSpPr>
          <p:cNvPr id="3" name="Content Placeholder 2">
            <a:extLst>
              <a:ext uri="{FF2B5EF4-FFF2-40B4-BE49-F238E27FC236}">
                <a16:creationId xmlns:a16="http://schemas.microsoft.com/office/drawing/2014/main" id="{A56532EB-D313-0EE8-F77E-FFB387038009}"/>
              </a:ext>
            </a:extLst>
          </p:cNvPr>
          <p:cNvSpPr>
            <a:spLocks noGrp="1"/>
          </p:cNvSpPr>
          <p:nvPr>
            <p:ph idx="1"/>
          </p:nvPr>
        </p:nvSpPr>
        <p:spPr>
          <a:xfrm>
            <a:off x="838200" y="1934887"/>
            <a:ext cx="4509837" cy="3742762"/>
          </a:xfrm>
        </p:spPr>
        <p:txBody>
          <a:bodyPr>
            <a:normAutofit/>
          </a:bodyPr>
          <a:lstStyle/>
          <a:p>
            <a:r>
              <a:rPr lang="en-US" dirty="0"/>
              <a:t>Why take the risk?</a:t>
            </a:r>
          </a:p>
          <a:p>
            <a:pPr lvl="1"/>
            <a:r>
              <a:rPr lang="en-US" sz="2600" dirty="0"/>
              <a:t>Save Lake Pillsbury</a:t>
            </a:r>
          </a:p>
          <a:p>
            <a:pPr lvl="1"/>
            <a:r>
              <a:rPr lang="en-US" sz="2600" dirty="0"/>
              <a:t>Save the Eel River</a:t>
            </a:r>
          </a:p>
          <a:p>
            <a:pPr lvl="1"/>
            <a:r>
              <a:rPr lang="en-US" sz="2600" dirty="0"/>
              <a:t>Save local agriculture</a:t>
            </a:r>
          </a:p>
          <a:p>
            <a:pPr lvl="1"/>
            <a:r>
              <a:rPr lang="en-US" sz="2600" dirty="0"/>
              <a:t>Save Water Utility Districts from reduced flows</a:t>
            </a:r>
          </a:p>
        </p:txBody>
      </p:sp>
    </p:spTree>
    <p:extLst>
      <p:ext uri="{BB962C8B-B14F-4D97-AF65-F5344CB8AC3E}">
        <p14:creationId xmlns:p14="http://schemas.microsoft.com/office/powerpoint/2010/main" val="27101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221</Words>
  <Application>Microsoft Office PowerPoint</Application>
  <PresentationFormat>Widescreen</PresentationFormat>
  <Paragraphs>86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Lake Pillsbury</vt:lpstr>
      <vt:lpstr>Lake Pillsbury</vt:lpstr>
      <vt:lpstr>Lake Pillsbury</vt:lpstr>
      <vt:lpstr>Lake Pillsbury</vt:lpstr>
      <vt:lpstr>Lake Pillsbury</vt:lpstr>
      <vt:lpstr>Lake Pillsbury</vt:lpstr>
      <vt:lpstr>Lake Pillsbury</vt:lpstr>
      <vt:lpstr>Lake Pillsbury</vt:lpstr>
      <vt:lpstr>Lake Pillsbury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Pillsbury</dc:title>
  <dc:creator>Bruno Sabatier</dc:creator>
  <cp:lastModifiedBy>Matthew Rothstein</cp:lastModifiedBy>
  <cp:revision>2</cp:revision>
  <dcterms:created xsi:type="dcterms:W3CDTF">2023-10-01T22:15:15Z</dcterms:created>
  <dcterms:modified xsi:type="dcterms:W3CDTF">2023-10-05T13:50:34Z</dcterms:modified>
</cp:coreProperties>
</file>